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6" r:id="rId4"/>
    <p:sldId id="267" r:id="rId5"/>
    <p:sldId id="268" r:id="rId6"/>
    <p:sldId id="269" r:id="rId7"/>
    <p:sldId id="272" r:id="rId8"/>
    <p:sldId id="274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062"/>
    <a:srgbClr val="63121D"/>
    <a:srgbClr val="8B002E"/>
    <a:srgbClr val="8B0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4A2D7-3EE4-A945-B6C8-B04211BC78DE}" v="2232" dt="2024-04-22T03:58:02.713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3253-3014-F64C-AB7A-AD02B0EBC285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30B6E-A19B-724A-A2EB-1DC51275A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A67A-1341-AB24-3A49-FD47212DF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45B6E-5866-95B7-3453-8190461C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4ECAC-F348-0EC8-E9AF-3EAC8F9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3B0D-A086-2A49-A1B1-D26531C1CD3A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F3E8A-CD7F-7C2A-6956-1D527C1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A2CB-2E00-8AA6-AC3E-53C2CAA7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3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C5C7-FFAE-2CF7-CF21-F052C50A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CDF48-7D40-3587-71CA-4D5E1B63B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458D-B964-B11F-D319-2063DC95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1C-40E7-D345-B71C-E15D736AD9EF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AEB1-C49A-BABC-BC8A-088D7C43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427E-CEF7-289C-08C4-7553E7B7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7DB40-62C9-D370-3E19-052EF1AF0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697D0-308B-7017-26BF-E389820DB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000C-D258-74B8-2F0A-5D4FE22C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A5A2-D7F5-B942-92F8-D05D53D18ADF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053C4-FB85-9C8D-81DA-F6D9E4E5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6544F-2CF6-01A0-11D0-D919021E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9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66D1-2149-11C8-0A45-7F3CED04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6B352-D273-A1A2-B0A4-42FFB15EF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1CA1F-772C-488E-9E73-A5F5A919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CE2-D180-B040-AD25-4D8EC726D0D8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4BB0-1AB6-55DB-B3DF-06CA8B11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5AE12-08F8-3B2A-98B3-E292B500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D1D-C351-B5E5-BB05-E0FF4D32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F7830-1553-705D-91CB-93D0D445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A89B-22C6-B6E4-6CB4-E537C7CD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1DF3-B93D-2145-9C33-D59D0E961D69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0A9EF-23CB-6D33-4086-B508EB28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9E52C-8D99-9656-369A-EE4F96F8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3AF4-9A0D-0409-BB1D-F74F1592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93F9-917E-0CC0-24C0-0ADEFE23E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E58D4-4C50-37F7-865A-1AD61CB70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C9618-3EE2-9B98-62E2-37AE10D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00A26-CBBE-C042-9EEA-2C03F34C0384}" type="datetime1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CA003-9A31-A964-2CB9-2CA0DAA1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B6BE-9E50-3581-8202-E0B579AE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023F-158C-B0CD-E755-FFF6BA87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1BFF4-F3FA-A5CE-ABE6-85E44083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6A75E-5206-75E9-7F4A-E919C6A10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0915F-A73C-114E-6638-A92E65D9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6C7BC-E518-FFEB-B14B-FBC385797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7C45DD-D88E-BA9C-EE76-B989CD17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EB47-A756-304C-8B2B-A5488E085FDA}" type="datetime1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56F2C-3248-255E-6D6E-2C3C4E55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77442-748A-8CC5-EAE4-E46821FB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30C1-EE46-1BD9-3B01-9ADB2EC0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38C90-FB30-6D7B-BC4F-9268787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7C79-046D-A640-8B3A-07FF49A3F847}" type="datetime1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BC5E5-5642-DCA8-1E3A-76E6D95A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CFB12-0289-043E-D48E-53E992C1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61099-36D6-C920-A4D3-A2B52437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6F44A-253A-8043-B5EE-C65019864273}" type="datetime1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DE044-4618-EAE4-74F1-A8ACCB71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DB61-FE50-6E39-C483-6F079D2C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2CC1-9FB9-D6D7-1CB1-A0FE6E1D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9F28-513D-2DDE-3BF5-2DA48AE3F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CF408-3D10-BAB7-A438-1A5C26752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A97D-49E2-13E1-9356-287A82FF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333E7-9B72-4646-B6E5-1F852FC8A8B1}" type="datetime1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97E16-BECC-FD6E-841B-D4D63A65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369FC-745A-4B18-370C-676EBD24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3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3A32-C447-D8F9-6132-C4F8D107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B1FBA-22FA-5271-A4D2-DF046F040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A76D9-A534-D69A-C7F2-AAD9288D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A1C80-257D-0EFF-BE21-CEE1D626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7C11-A982-FE42-9EE3-D8092A16B415}" type="datetime1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5FDE4-11EC-A3E9-FAE9-72FAEA00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E5F8-3D7A-3338-6E09-A626801C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5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CE493-5D4A-3D81-4D78-830B5539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7E46-8424-97ED-01CA-A88EB20AC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2041-213C-28DB-5933-67DAF4589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9AB0A-F098-644E-87B2-B08C2A16D814}" type="datetime1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D49B-1611-F6B5-FFED-475DC91AA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B2476-140D-71C3-A16F-E43D75A5C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372CF-341F-4C4A-9CF1-A3DC4F01B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png"/><Relationship Id="rId1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image" Target="../media/image42.sv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40.svg"/><Relationship Id="rId10" Type="http://schemas.openxmlformats.org/officeDocument/2006/relationships/image" Target="../media/image38.svg"/><Relationship Id="rId19" Type="http://schemas.openxmlformats.org/officeDocument/2006/relationships/image" Target="../media/image44.sv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3.png"/><Relationship Id="rId21" Type="http://schemas.openxmlformats.org/officeDocument/2006/relationships/image" Target="../media/image54.svg"/><Relationship Id="rId7" Type="http://schemas.openxmlformats.org/officeDocument/2006/relationships/image" Target="../media/image8.png"/><Relationship Id="rId12" Type="http://schemas.openxmlformats.org/officeDocument/2006/relationships/image" Target="../media/image46.png"/><Relationship Id="rId17" Type="http://schemas.openxmlformats.org/officeDocument/2006/relationships/image" Target="../media/image50.sv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8.svg"/><Relationship Id="rId5" Type="http://schemas.openxmlformats.org/officeDocument/2006/relationships/image" Target="../media/image5.png"/><Relationship Id="rId15" Type="http://schemas.openxmlformats.org/officeDocument/2006/relationships/image" Target="../media/image48.svg"/><Relationship Id="rId10" Type="http://schemas.openxmlformats.org/officeDocument/2006/relationships/image" Target="../media/image37.png"/><Relationship Id="rId19" Type="http://schemas.openxmlformats.org/officeDocument/2006/relationships/image" Target="../media/image52.sv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3.png"/><Relationship Id="rId21" Type="http://schemas.openxmlformats.org/officeDocument/2006/relationships/image" Target="../media/image54.svg"/><Relationship Id="rId7" Type="http://schemas.openxmlformats.org/officeDocument/2006/relationships/image" Target="../media/image8.png"/><Relationship Id="rId12" Type="http://schemas.openxmlformats.org/officeDocument/2006/relationships/image" Target="../media/image46.png"/><Relationship Id="rId17" Type="http://schemas.openxmlformats.org/officeDocument/2006/relationships/image" Target="../media/image50.sv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8.svg"/><Relationship Id="rId5" Type="http://schemas.openxmlformats.org/officeDocument/2006/relationships/image" Target="../media/image5.png"/><Relationship Id="rId15" Type="http://schemas.openxmlformats.org/officeDocument/2006/relationships/image" Target="../media/image48.svg"/><Relationship Id="rId10" Type="http://schemas.openxmlformats.org/officeDocument/2006/relationships/image" Target="../media/image37.png"/><Relationship Id="rId19" Type="http://schemas.openxmlformats.org/officeDocument/2006/relationships/image" Target="../media/image52.sv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jpe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2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0.jpeg"/><Relationship Id="rId2" Type="http://schemas.openxmlformats.org/officeDocument/2006/relationships/video" Target="../media/media1.mp4"/><Relationship Id="rId16" Type="http://schemas.openxmlformats.org/officeDocument/2006/relationships/image" Target="../media/image19.jpe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2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2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jpe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jpe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18" Type="http://schemas.openxmlformats.org/officeDocument/2006/relationships/image" Target="../media/image29.jpeg"/><Relationship Id="rId26" Type="http://schemas.openxmlformats.org/officeDocument/2006/relationships/image" Target="../media/image37.png"/><Relationship Id="rId3" Type="http://schemas.openxmlformats.org/officeDocument/2006/relationships/image" Target="../media/image3.png"/><Relationship Id="rId21" Type="http://schemas.openxmlformats.org/officeDocument/2006/relationships/image" Target="../media/image32.jpe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jpeg"/><Relationship Id="rId24" Type="http://schemas.openxmlformats.org/officeDocument/2006/relationships/image" Target="../media/image35.jpe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23" Type="http://schemas.openxmlformats.org/officeDocument/2006/relationships/image" Target="../media/image34.jpeg"/><Relationship Id="rId10" Type="http://schemas.openxmlformats.org/officeDocument/2006/relationships/image" Target="../media/image6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8.jpeg"/><Relationship Id="rId14" Type="http://schemas.openxmlformats.org/officeDocument/2006/relationships/image" Target="../media/image25.png"/><Relationship Id="rId22" Type="http://schemas.openxmlformats.org/officeDocument/2006/relationships/image" Target="../media/image33.jpeg"/><Relationship Id="rId27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5.png"/><Relationship Id="rId18" Type="http://schemas.openxmlformats.org/officeDocument/2006/relationships/image" Target="../media/image37.png"/><Relationship Id="rId26" Type="http://schemas.openxmlformats.org/officeDocument/2006/relationships/image" Target="../media/image39.png"/><Relationship Id="rId3" Type="http://schemas.openxmlformats.org/officeDocument/2006/relationships/image" Target="../media/image30.png"/><Relationship Id="rId21" Type="http://schemas.openxmlformats.org/officeDocument/2006/relationships/image" Target="../media/image24.svg"/><Relationship Id="rId7" Type="http://schemas.openxmlformats.org/officeDocument/2006/relationships/image" Target="../media/image34.jpeg"/><Relationship Id="rId12" Type="http://schemas.openxmlformats.org/officeDocument/2006/relationships/image" Target="../media/image4.png"/><Relationship Id="rId17" Type="http://schemas.openxmlformats.org/officeDocument/2006/relationships/image" Target="../media/image6.png"/><Relationship Id="rId25" Type="http://schemas.openxmlformats.org/officeDocument/2006/relationships/image" Target="../media/image28.svg"/><Relationship Id="rId2" Type="http://schemas.openxmlformats.org/officeDocument/2006/relationships/image" Target="../media/image29.jpeg"/><Relationship Id="rId16" Type="http://schemas.openxmlformats.org/officeDocument/2006/relationships/image" Target="../media/image9.png"/><Relationship Id="rId20" Type="http://schemas.openxmlformats.org/officeDocument/2006/relationships/image" Target="../media/image2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.png"/><Relationship Id="rId24" Type="http://schemas.openxmlformats.org/officeDocument/2006/relationships/image" Target="../media/image27.png"/><Relationship Id="rId5" Type="http://schemas.openxmlformats.org/officeDocument/2006/relationships/image" Target="../media/image32.jpeg"/><Relationship Id="rId15" Type="http://schemas.openxmlformats.org/officeDocument/2006/relationships/image" Target="../media/image8.png"/><Relationship Id="rId23" Type="http://schemas.openxmlformats.org/officeDocument/2006/relationships/image" Target="../media/image26.svg"/><Relationship Id="rId28" Type="http://schemas.openxmlformats.org/officeDocument/2006/relationships/image" Target="../media/image41.png"/><Relationship Id="rId10" Type="http://schemas.openxmlformats.org/officeDocument/2006/relationships/image" Target="../media/image2.png"/><Relationship Id="rId19" Type="http://schemas.openxmlformats.org/officeDocument/2006/relationships/image" Target="../media/image38.svg"/><Relationship Id="rId31" Type="http://schemas.openxmlformats.org/officeDocument/2006/relationships/image" Target="../media/image44.svg"/><Relationship Id="rId4" Type="http://schemas.openxmlformats.org/officeDocument/2006/relationships/image" Target="../media/image31.jpeg"/><Relationship Id="rId9" Type="http://schemas.openxmlformats.org/officeDocument/2006/relationships/image" Target="../media/image36.png"/><Relationship Id="rId14" Type="http://schemas.openxmlformats.org/officeDocument/2006/relationships/image" Target="../media/image7.png"/><Relationship Id="rId22" Type="http://schemas.openxmlformats.org/officeDocument/2006/relationships/image" Target="../media/image2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jpeg"/><Relationship Id="rId18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40.svg"/><Relationship Id="rId7" Type="http://schemas.openxmlformats.org/officeDocument/2006/relationships/image" Target="../media/image8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4.svg"/><Relationship Id="rId2" Type="http://schemas.openxmlformats.org/officeDocument/2006/relationships/image" Target="../media/image2.png"/><Relationship Id="rId16" Type="http://schemas.openxmlformats.org/officeDocument/2006/relationships/image" Target="../media/image34.jpe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jpeg"/><Relationship Id="rId24" Type="http://schemas.openxmlformats.org/officeDocument/2006/relationships/image" Target="../media/image43.png"/><Relationship Id="rId5" Type="http://schemas.openxmlformats.org/officeDocument/2006/relationships/image" Target="../media/image5.png"/><Relationship Id="rId15" Type="http://schemas.openxmlformats.org/officeDocument/2006/relationships/image" Target="../media/image33.jpeg"/><Relationship Id="rId23" Type="http://schemas.openxmlformats.org/officeDocument/2006/relationships/image" Target="../media/image42.svg"/><Relationship Id="rId10" Type="http://schemas.openxmlformats.org/officeDocument/2006/relationships/image" Target="../media/image38.sv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32.jpe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grid face&#10;&#10;Description automatically generated">
            <a:extLst>
              <a:ext uri="{FF2B5EF4-FFF2-40B4-BE49-F238E27FC236}">
                <a16:creationId xmlns:a16="http://schemas.microsoft.com/office/drawing/2014/main" id="{341B88C8-2F79-DB00-0C9D-C832C083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 extrusionH="19050" contourW="19050" prstMaterial="softEdge">
            <a:bevelT w="25400"/>
            <a:bevelB w="38100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80465-B760-A9D8-52BC-EA13AA35A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163" y="1197679"/>
            <a:ext cx="4448944" cy="1906516"/>
          </a:xfrm>
          <a:noFill/>
        </p:spPr>
        <p:txBody>
          <a:bodyPr anchor="ctr">
            <a:normAutofit/>
          </a:bodyPr>
          <a:lstStyle/>
          <a:p>
            <a:r>
              <a:rPr lang="en-US" sz="5400" b="1" err="1">
                <a:solidFill>
                  <a:srgbClr val="1A3062"/>
                </a:solidFill>
                <a:latin typeface="Lucida Fax" panose="02060602050505020204" pitchFamily="18" charset="77"/>
              </a:rPr>
              <a:t>Facelink</a:t>
            </a:r>
            <a:r>
              <a:rPr lang="en-US" sz="5400" b="1">
                <a:solidFill>
                  <a:srgbClr val="1A3062"/>
                </a:solidFill>
                <a:latin typeface="Lucida Fax" panose="02060602050505020204" pitchFamily="18" charset="77"/>
              </a:rPr>
              <a:t> 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8D181-A4FF-4228-032C-9C222A54E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0117" y="3011146"/>
            <a:ext cx="4435242" cy="1485319"/>
          </a:xfrm>
          <a:noFill/>
        </p:spPr>
        <p:txBody>
          <a:bodyPr>
            <a:normAutofit/>
          </a:bodyPr>
          <a:lstStyle/>
          <a:p>
            <a:r>
              <a:rPr lang="en-US">
                <a:solidFill>
                  <a:srgbClr val="1A3062"/>
                </a:solidFill>
              </a:rPr>
              <a:t>Facial recognition for connecting people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03619B-4F5E-D406-6D8C-F915EE99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2655348" y="1500188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521" y="2907765"/>
            <a:ext cx="900000" cy="900000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694" y="3807765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694" y="2076507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5370" y="3876380"/>
            <a:ext cx="720000" cy="69807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F1DA7E53-D02B-0F3E-AAFE-8A471E42D13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275" y="2919089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4357" y="4225416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4704" y="1616231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2521" y="2064350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A9A4D9-A8EF-33AF-9733-84B6E9144292}"/>
              </a:ext>
            </a:extLst>
          </p:cNvPr>
          <p:cNvSpPr txBox="1"/>
          <p:nvPr/>
        </p:nvSpPr>
        <p:spPr>
          <a:xfrm>
            <a:off x="8154974" y="4024360"/>
            <a:ext cx="3685869" cy="294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0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Team 8</a:t>
            </a: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Anisha Patil</a:t>
            </a:r>
            <a:endParaRPr lang="en-US" sz="1800" b="1" i="1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Divya SV</a:t>
            </a:r>
            <a:endParaRPr lang="en-US" sz="1800" b="1" i="1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Layashree</a:t>
            </a: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Adepu</a:t>
            </a:r>
            <a:endParaRPr lang="en-US" sz="1800" b="1" i="1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Raghavendra Deshpande </a:t>
            </a: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Sudeendra</a:t>
            </a:r>
            <a:endParaRPr lang="en-US" sz="1800" b="1" i="1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Yogashree</a:t>
            </a: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Varavani</a:t>
            </a:r>
            <a:r>
              <a:rPr lang="en-US" sz="1800" b="1" i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i="0" err="1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Honnegowda</a:t>
            </a:r>
            <a:endParaRPr lang="en-US" sz="1800" b="1" i="1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algn="r"/>
            <a:endParaRPr lang="en-US"/>
          </a:p>
        </p:txBody>
      </p:sp>
      <p:pic>
        <p:nvPicPr>
          <p:cNvPr id="34" name="Graphic 33" descr="Social network with solid fill">
            <a:extLst>
              <a:ext uri="{FF2B5EF4-FFF2-40B4-BE49-F238E27FC236}">
                <a16:creationId xmlns:a16="http://schemas.microsoft.com/office/drawing/2014/main" id="{DE25B932-ECC3-62A7-9444-3FB445866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1446" y="-2917789"/>
            <a:ext cx="1464535" cy="1464535"/>
          </a:xfrm>
          <a:prstGeom prst="rect">
            <a:avLst/>
          </a:prstGeom>
        </p:spPr>
      </p:pic>
      <p:pic>
        <p:nvPicPr>
          <p:cNvPr id="35" name="Graphic 34" descr="Meeting with solid fill">
            <a:extLst>
              <a:ext uri="{FF2B5EF4-FFF2-40B4-BE49-F238E27FC236}">
                <a16:creationId xmlns:a16="http://schemas.microsoft.com/office/drawing/2014/main" id="{D9497F7E-1DF9-1A6B-50BA-EDB8D0F4B2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6180" y="-3089467"/>
            <a:ext cx="1828800" cy="18288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8C6F9C9-416D-AF49-2FBB-FB98C009B7EA}"/>
              </a:ext>
            </a:extLst>
          </p:cNvPr>
          <p:cNvSpPr/>
          <p:nvPr/>
        </p:nvSpPr>
        <p:spPr>
          <a:xfrm>
            <a:off x="650964" y="-3976112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Unmet Needs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4BF4B4-0404-AF7A-1CBB-67A7C1C5376A}"/>
              </a:ext>
            </a:extLst>
          </p:cNvPr>
          <p:cNvSpPr txBox="1"/>
          <p:nvPr/>
        </p:nvSpPr>
        <p:spPr>
          <a:xfrm>
            <a:off x="1325216" y="-1426750"/>
            <a:ext cx="275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Efficiency in Networking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AD2D61-F07A-AD4F-48E2-36A363E9F90E}"/>
              </a:ext>
            </a:extLst>
          </p:cNvPr>
          <p:cNvSpPr txBox="1"/>
          <p:nvPr/>
        </p:nvSpPr>
        <p:spPr>
          <a:xfrm>
            <a:off x="6037034" y="-1431659"/>
            <a:ext cx="29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Customized categorization</a:t>
            </a:r>
          </a:p>
        </p:txBody>
      </p:sp>
      <p:pic>
        <p:nvPicPr>
          <p:cNvPr id="40" name="Picture 39" descr="A person in a suit and tie&#10;&#10;Description automatically generated">
            <a:extLst>
              <a:ext uri="{FF2B5EF4-FFF2-40B4-BE49-F238E27FC236}">
                <a16:creationId xmlns:a16="http://schemas.microsoft.com/office/drawing/2014/main" id="{ADAFFC88-C2A4-271F-DDAF-E8A84097A98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32516"/>
          <a:stretch/>
        </p:blipFill>
        <p:spPr>
          <a:xfrm>
            <a:off x="1582479" y="8749478"/>
            <a:ext cx="1097280" cy="1257239"/>
          </a:xfrm>
          <a:prstGeom prst="rect">
            <a:avLst/>
          </a:prstGeom>
        </p:spPr>
      </p:pic>
      <p:pic>
        <p:nvPicPr>
          <p:cNvPr id="41" name="Picture 40" descr="A cartoon of a child wearing a graduation cap and gown&#10;&#10;Description automatically generated">
            <a:extLst>
              <a:ext uri="{FF2B5EF4-FFF2-40B4-BE49-F238E27FC236}">
                <a16:creationId xmlns:a16="http://schemas.microsoft.com/office/drawing/2014/main" id="{52F02C60-3619-6796-CAAF-B6A1BF8FDD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9985"/>
          <a:stretch/>
        </p:blipFill>
        <p:spPr>
          <a:xfrm>
            <a:off x="3405768" y="8726276"/>
            <a:ext cx="1086698" cy="1280441"/>
          </a:xfrm>
          <a:prstGeom prst="rect">
            <a:avLst/>
          </a:prstGeom>
        </p:spPr>
      </p:pic>
      <p:pic>
        <p:nvPicPr>
          <p:cNvPr id="42" name="Picture 41" descr="A screenshot of a phone&#10;&#10;Description automatically generated">
            <a:extLst>
              <a:ext uri="{FF2B5EF4-FFF2-40B4-BE49-F238E27FC236}">
                <a16:creationId xmlns:a16="http://schemas.microsoft.com/office/drawing/2014/main" id="{4AF64845-837F-1C71-63BD-167A997C79F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9818"/>
          <a:stretch/>
        </p:blipFill>
        <p:spPr>
          <a:xfrm>
            <a:off x="7523464" y="8732342"/>
            <a:ext cx="1068533" cy="1283483"/>
          </a:xfrm>
          <a:prstGeom prst="rect">
            <a:avLst/>
          </a:prstGeom>
        </p:spPr>
      </p:pic>
      <p:pic>
        <p:nvPicPr>
          <p:cNvPr id="43" name="Picture 42" descr="A cartoon of a person holding a coffee and a tablet&#10;&#10;Description automatically generated">
            <a:extLst>
              <a:ext uri="{FF2B5EF4-FFF2-40B4-BE49-F238E27FC236}">
                <a16:creationId xmlns:a16="http://schemas.microsoft.com/office/drawing/2014/main" id="{A5438E0E-F03D-7FB0-6FBC-E63C01F3589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29818"/>
          <a:stretch/>
        </p:blipFill>
        <p:spPr>
          <a:xfrm>
            <a:off x="5432641" y="8723234"/>
            <a:ext cx="1029176" cy="1283483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85EAABD-E36A-7F4C-D070-6419519DDFC8}"/>
              </a:ext>
            </a:extLst>
          </p:cNvPr>
          <p:cNvSpPr/>
          <p:nvPr/>
        </p:nvSpPr>
        <p:spPr>
          <a:xfrm>
            <a:off x="650965" y="7541098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Customer Segments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354434-D8CD-0561-C53A-824763CD334F}"/>
              </a:ext>
            </a:extLst>
          </p:cNvPr>
          <p:cNvSpPr txBox="1"/>
          <p:nvPr/>
        </p:nvSpPr>
        <p:spPr>
          <a:xfrm>
            <a:off x="1327736" y="10015825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Business Professional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CC0072-0319-A37C-FC44-3C3F93FBB391}"/>
              </a:ext>
            </a:extLst>
          </p:cNvPr>
          <p:cNvSpPr txBox="1"/>
          <p:nvPr/>
        </p:nvSpPr>
        <p:spPr>
          <a:xfrm>
            <a:off x="3100782" y="10015825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Graduate Student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85DE24-1806-48C7-2CF0-BA6F32742BE4}"/>
              </a:ext>
            </a:extLst>
          </p:cNvPr>
          <p:cNvSpPr txBox="1"/>
          <p:nvPr/>
        </p:nvSpPr>
        <p:spPr>
          <a:xfrm>
            <a:off x="5125019" y="10039347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Event Organizer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E48EE2-EA13-4F38-2DCA-52969FEBEB49}"/>
              </a:ext>
            </a:extLst>
          </p:cNvPr>
          <p:cNvSpPr txBox="1"/>
          <p:nvPr/>
        </p:nvSpPr>
        <p:spPr>
          <a:xfrm>
            <a:off x="7214271" y="10029977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Hiring Manager</a:t>
            </a:r>
          </a:p>
        </p:txBody>
      </p:sp>
      <p:sp>
        <p:nvSpPr>
          <p:cNvPr id="49" name="Footer Placeholder 6">
            <a:extLst>
              <a:ext uri="{FF2B5EF4-FFF2-40B4-BE49-F238E27FC236}">
                <a16:creationId xmlns:a16="http://schemas.microsoft.com/office/drawing/2014/main" id="{D27963C6-6F69-A5C7-771A-B38C3765D990}"/>
              </a:ext>
            </a:extLst>
          </p:cNvPr>
          <p:cNvSpPr txBox="1">
            <a:spLocks/>
          </p:cNvSpPr>
          <p:nvPr/>
        </p:nvSpPr>
        <p:spPr>
          <a:xfrm>
            <a:off x="10519992" y="6494599"/>
            <a:ext cx="170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2857405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B4F9A1-AAA4-11C6-2E1D-14333B55E3E5}"/>
              </a:ext>
            </a:extLst>
          </p:cNvPr>
          <p:cNvSpPr/>
          <p:nvPr/>
        </p:nvSpPr>
        <p:spPr>
          <a:xfrm>
            <a:off x="1103581" y="353154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Operational Needs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354641-1762-D467-C7A9-AB09508F506E}"/>
              </a:ext>
            </a:extLst>
          </p:cNvPr>
          <p:cNvSpPr/>
          <p:nvPr/>
        </p:nvSpPr>
        <p:spPr>
          <a:xfrm>
            <a:off x="518410" y="1816451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9373F1-30A8-76DE-31C8-D4488F43520F}"/>
              </a:ext>
            </a:extLst>
          </p:cNvPr>
          <p:cNvSpPr txBox="1"/>
          <p:nvPr/>
        </p:nvSpPr>
        <p:spPr>
          <a:xfrm>
            <a:off x="664368" y="2202791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Risk and Management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ACB72B-68A6-1DB3-DB37-FDEAC7506915}"/>
              </a:ext>
            </a:extLst>
          </p:cNvPr>
          <p:cNvSpPr/>
          <p:nvPr/>
        </p:nvSpPr>
        <p:spPr>
          <a:xfrm>
            <a:off x="5536486" y="1836012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9BD96A-C988-27BE-19FF-D34598EF07BC}"/>
              </a:ext>
            </a:extLst>
          </p:cNvPr>
          <p:cNvSpPr txBox="1"/>
          <p:nvPr/>
        </p:nvSpPr>
        <p:spPr>
          <a:xfrm>
            <a:off x="5551191" y="2254604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Marketing and Sales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85792-9D17-71A9-8D25-7779B0386AF3}"/>
              </a:ext>
            </a:extLst>
          </p:cNvPr>
          <p:cNvSpPr/>
          <p:nvPr/>
        </p:nvSpPr>
        <p:spPr>
          <a:xfrm>
            <a:off x="518410" y="3409439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38FA14-C179-A131-DB6A-457BDED30C83}"/>
              </a:ext>
            </a:extLst>
          </p:cNvPr>
          <p:cNvSpPr txBox="1"/>
          <p:nvPr/>
        </p:nvSpPr>
        <p:spPr>
          <a:xfrm>
            <a:off x="664368" y="3795779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C1A064-A264-60FC-B2B5-728E4F5DBF12}"/>
              </a:ext>
            </a:extLst>
          </p:cNvPr>
          <p:cNvSpPr/>
          <p:nvPr/>
        </p:nvSpPr>
        <p:spPr>
          <a:xfrm>
            <a:off x="5536486" y="3429000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16F9EE-473E-8BED-DC3A-A1E69465FFAF}"/>
              </a:ext>
            </a:extLst>
          </p:cNvPr>
          <p:cNvSpPr txBox="1"/>
          <p:nvPr/>
        </p:nvSpPr>
        <p:spPr>
          <a:xfrm>
            <a:off x="5551191" y="3847592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Regulatory Compliance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AD2B33-3FB3-0CC2-8EFB-432D02B337A9}"/>
              </a:ext>
            </a:extLst>
          </p:cNvPr>
          <p:cNvSpPr/>
          <p:nvPr/>
        </p:nvSpPr>
        <p:spPr>
          <a:xfrm>
            <a:off x="503705" y="5032428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DA8C5-2D00-F76B-BFD8-46F56AD68E19}"/>
              </a:ext>
            </a:extLst>
          </p:cNvPr>
          <p:cNvSpPr txBox="1"/>
          <p:nvPr/>
        </p:nvSpPr>
        <p:spPr>
          <a:xfrm>
            <a:off x="622306" y="5220575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Relationship Management(CRM) Tools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907B36-C5B2-C953-D896-13EFE078131D}"/>
              </a:ext>
            </a:extLst>
          </p:cNvPr>
          <p:cNvSpPr/>
          <p:nvPr/>
        </p:nvSpPr>
        <p:spPr>
          <a:xfrm>
            <a:off x="5521781" y="5051989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DFEB4D-DF54-2765-A315-165680EE00BD}"/>
              </a:ext>
            </a:extLst>
          </p:cNvPr>
          <p:cNvSpPr txBox="1"/>
          <p:nvPr/>
        </p:nvSpPr>
        <p:spPr>
          <a:xfrm>
            <a:off x="5536486" y="5234551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Collaboration &amp; Communication Platforms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4FAD504-DCE3-67C9-793F-2127CA3B3DE3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BB14F02-1DFF-781E-CF91-A79D9869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34" y="2189400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497DE92-4C5E-FB8A-1D8D-81CD985F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2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3E340A13-24D4-45A0-979A-90F39122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235" y="3825033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63667939-08BC-E561-FE73-C6A9C1238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867" y="2070704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7" name="Picture 76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95ABF1B-1FEC-C439-86E2-33D63DFC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751" y="3685876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8" name="Content Placeholder 6">
            <a:extLst>
              <a:ext uri="{FF2B5EF4-FFF2-40B4-BE49-F238E27FC236}">
                <a16:creationId xmlns:a16="http://schemas.microsoft.com/office/drawing/2014/main" id="{B595037A-615A-D0F3-4DB9-A46F32D08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6075" y="2980545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80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1C7C7986-887E-2110-9DDC-CC84AC18F424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31" y="1483158"/>
            <a:ext cx="685800" cy="6858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C97E555F-EF53-58CE-000E-E322583F1E54}"/>
              </a:ext>
            </a:extLst>
          </p:cNvPr>
          <p:cNvGrpSpPr/>
          <p:nvPr/>
        </p:nvGrpSpPr>
        <p:grpSpPr>
          <a:xfrm>
            <a:off x="12474851" y="1815646"/>
            <a:ext cx="685800" cy="685800"/>
            <a:chOff x="9510907" y="2193291"/>
            <a:chExt cx="685800" cy="6858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D74515C-31D5-3FA8-9C6A-A5824C5A9497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Rocket with solid fill">
              <a:extLst>
                <a:ext uri="{FF2B5EF4-FFF2-40B4-BE49-F238E27FC236}">
                  <a16:creationId xmlns:a16="http://schemas.microsoft.com/office/drawing/2014/main" id="{3D2797B0-7C61-9689-9090-FD8ED5BC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9EC60D7-F3B4-B393-D01B-0A2F812872C9}"/>
              </a:ext>
            </a:extLst>
          </p:cNvPr>
          <p:cNvGrpSpPr/>
          <p:nvPr/>
        </p:nvGrpSpPr>
        <p:grpSpPr>
          <a:xfrm>
            <a:off x="11274188" y="2032062"/>
            <a:ext cx="731520" cy="731520"/>
            <a:chOff x="12579137" y="628650"/>
            <a:chExt cx="841530" cy="86297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56F64F-C1DA-533B-BBA8-6F6B55042797}"/>
                </a:ext>
              </a:extLst>
            </p:cNvPr>
            <p:cNvSpPr/>
            <p:nvPr/>
          </p:nvSpPr>
          <p:spPr>
            <a:xfrm>
              <a:off x="12579137" y="628650"/>
              <a:ext cx="841530" cy="8629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raphic 71" descr="Old Key with solid fill">
              <a:extLst>
                <a:ext uri="{FF2B5EF4-FFF2-40B4-BE49-F238E27FC236}">
                  <a16:creationId xmlns:a16="http://schemas.microsoft.com/office/drawing/2014/main" id="{D0F99CCE-0575-6BE0-ACD6-58D9C21EFE19}"/>
                </a:ext>
              </a:extLst>
            </p:cNvPr>
            <p:cNvSpPr/>
            <p:nvPr/>
          </p:nvSpPr>
          <p:spPr>
            <a:xfrm>
              <a:off x="12665985" y="726863"/>
              <a:ext cx="640080" cy="640080"/>
            </a:xfrm>
            <a:custGeom>
              <a:avLst/>
              <a:gdLst>
                <a:gd name="connsiteX0" fmla="*/ 775335 w 775335"/>
                <a:gd name="connsiteY0" fmla="*/ 197233 h 782068"/>
                <a:gd name="connsiteX1" fmla="*/ 752475 w 775335"/>
                <a:gd name="connsiteY1" fmla="*/ 174373 h 782068"/>
                <a:gd name="connsiteX2" fmla="*/ 727710 w 775335"/>
                <a:gd name="connsiteY2" fmla="*/ 174373 h 782068"/>
                <a:gd name="connsiteX3" fmla="*/ 702945 w 775335"/>
                <a:gd name="connsiteY3" fmla="*/ 48643 h 782068"/>
                <a:gd name="connsiteX4" fmla="*/ 602933 w 775335"/>
                <a:gd name="connsiteY4" fmla="*/ 48643 h 782068"/>
                <a:gd name="connsiteX5" fmla="*/ 602933 w 775335"/>
                <a:gd name="connsiteY5" fmla="*/ 24831 h 782068"/>
                <a:gd name="connsiteX6" fmla="*/ 581978 w 775335"/>
                <a:gd name="connsiteY6" fmla="*/ 66 h 782068"/>
                <a:gd name="connsiteX7" fmla="*/ 556260 w 775335"/>
                <a:gd name="connsiteY7" fmla="*/ 21021 h 782068"/>
                <a:gd name="connsiteX8" fmla="*/ 556260 w 775335"/>
                <a:gd name="connsiteY8" fmla="*/ 23878 h 782068"/>
                <a:gd name="connsiteX9" fmla="*/ 556260 w 775335"/>
                <a:gd name="connsiteY9" fmla="*/ 47691 h 782068"/>
                <a:gd name="connsiteX10" fmla="*/ 549593 w 775335"/>
                <a:gd name="connsiteY10" fmla="*/ 40071 h 782068"/>
                <a:gd name="connsiteX11" fmla="*/ 421958 w 775335"/>
                <a:gd name="connsiteY11" fmla="*/ 40071 h 782068"/>
                <a:gd name="connsiteX12" fmla="*/ 421958 w 775335"/>
                <a:gd name="connsiteY12" fmla="*/ 167706 h 782068"/>
                <a:gd name="connsiteX13" fmla="*/ 429577 w 775335"/>
                <a:gd name="connsiteY13" fmla="*/ 174373 h 782068"/>
                <a:gd name="connsiteX14" fmla="*/ 406718 w 775335"/>
                <a:gd name="connsiteY14" fmla="*/ 174373 h 782068"/>
                <a:gd name="connsiteX15" fmla="*/ 381952 w 775335"/>
                <a:gd name="connsiteY15" fmla="*/ 195328 h 782068"/>
                <a:gd name="connsiteX16" fmla="*/ 402908 w 775335"/>
                <a:gd name="connsiteY16" fmla="*/ 221046 h 782068"/>
                <a:gd name="connsiteX17" fmla="*/ 405765 w 775335"/>
                <a:gd name="connsiteY17" fmla="*/ 221046 h 782068"/>
                <a:gd name="connsiteX18" fmla="*/ 428625 w 775335"/>
                <a:gd name="connsiteY18" fmla="*/ 221046 h 782068"/>
                <a:gd name="connsiteX19" fmla="*/ 413385 w 775335"/>
                <a:gd name="connsiteY19" fmla="*/ 277243 h 782068"/>
                <a:gd name="connsiteX20" fmla="*/ 401955 w 775335"/>
                <a:gd name="connsiteY20" fmla="*/ 304866 h 782068"/>
                <a:gd name="connsiteX21" fmla="*/ 5715 w 775335"/>
                <a:gd name="connsiteY21" fmla="*/ 703011 h 782068"/>
                <a:gd name="connsiteX22" fmla="*/ 5715 w 775335"/>
                <a:gd name="connsiteY22" fmla="*/ 729681 h 782068"/>
                <a:gd name="connsiteX23" fmla="*/ 45720 w 775335"/>
                <a:gd name="connsiteY23" fmla="*/ 769686 h 782068"/>
                <a:gd name="connsiteX24" fmla="*/ 72390 w 775335"/>
                <a:gd name="connsiteY24" fmla="*/ 769686 h 782068"/>
                <a:gd name="connsiteX25" fmla="*/ 99060 w 775335"/>
                <a:gd name="connsiteY25" fmla="*/ 743016 h 782068"/>
                <a:gd name="connsiteX26" fmla="*/ 132398 w 775335"/>
                <a:gd name="connsiteY26" fmla="*/ 776353 h 782068"/>
                <a:gd name="connsiteX27" fmla="*/ 159068 w 775335"/>
                <a:gd name="connsiteY27" fmla="*/ 776353 h 782068"/>
                <a:gd name="connsiteX28" fmla="*/ 185738 w 775335"/>
                <a:gd name="connsiteY28" fmla="*/ 749683 h 782068"/>
                <a:gd name="connsiteX29" fmla="*/ 185738 w 775335"/>
                <a:gd name="connsiteY29" fmla="*/ 723013 h 782068"/>
                <a:gd name="connsiteX30" fmla="*/ 152400 w 775335"/>
                <a:gd name="connsiteY30" fmla="*/ 689676 h 782068"/>
                <a:gd name="connsiteX31" fmla="*/ 179070 w 775335"/>
                <a:gd name="connsiteY31" fmla="*/ 663006 h 782068"/>
                <a:gd name="connsiteX32" fmla="*/ 233363 w 775335"/>
                <a:gd name="connsiteY32" fmla="*/ 717298 h 782068"/>
                <a:gd name="connsiteX33" fmla="*/ 260032 w 775335"/>
                <a:gd name="connsiteY33" fmla="*/ 717298 h 782068"/>
                <a:gd name="connsiteX34" fmla="*/ 260032 w 775335"/>
                <a:gd name="connsiteY34" fmla="*/ 717298 h 782068"/>
                <a:gd name="connsiteX35" fmla="*/ 300038 w 775335"/>
                <a:gd name="connsiteY35" fmla="*/ 677293 h 782068"/>
                <a:gd name="connsiteX36" fmla="*/ 300038 w 775335"/>
                <a:gd name="connsiteY36" fmla="*/ 650623 h 782068"/>
                <a:gd name="connsiteX37" fmla="*/ 247650 w 775335"/>
                <a:gd name="connsiteY37" fmla="*/ 595378 h 782068"/>
                <a:gd name="connsiteX38" fmla="*/ 469583 w 775335"/>
                <a:gd name="connsiteY38" fmla="*/ 373446 h 782068"/>
                <a:gd name="connsiteX39" fmla="*/ 498158 w 775335"/>
                <a:gd name="connsiteY39" fmla="*/ 362016 h 782068"/>
                <a:gd name="connsiteX40" fmla="*/ 503873 w 775335"/>
                <a:gd name="connsiteY40" fmla="*/ 362016 h 782068"/>
                <a:gd name="connsiteX41" fmla="*/ 554355 w 775335"/>
                <a:gd name="connsiteY41" fmla="*/ 346776 h 782068"/>
                <a:gd name="connsiteX42" fmla="*/ 554355 w 775335"/>
                <a:gd name="connsiteY42" fmla="*/ 371541 h 782068"/>
                <a:gd name="connsiteX43" fmla="*/ 575310 w 775335"/>
                <a:gd name="connsiteY43" fmla="*/ 396306 h 782068"/>
                <a:gd name="connsiteX44" fmla="*/ 601028 w 775335"/>
                <a:gd name="connsiteY44" fmla="*/ 375351 h 782068"/>
                <a:gd name="connsiteX45" fmla="*/ 601028 w 775335"/>
                <a:gd name="connsiteY45" fmla="*/ 372493 h 782068"/>
                <a:gd name="connsiteX46" fmla="*/ 601028 w 775335"/>
                <a:gd name="connsiteY46" fmla="*/ 348681 h 782068"/>
                <a:gd name="connsiteX47" fmla="*/ 607695 w 775335"/>
                <a:gd name="connsiteY47" fmla="*/ 356301 h 782068"/>
                <a:gd name="connsiteX48" fmla="*/ 735330 w 775335"/>
                <a:gd name="connsiteY48" fmla="*/ 356301 h 782068"/>
                <a:gd name="connsiteX49" fmla="*/ 735330 w 775335"/>
                <a:gd name="connsiteY49" fmla="*/ 228666 h 782068"/>
                <a:gd name="connsiteX50" fmla="*/ 735330 w 775335"/>
                <a:gd name="connsiteY50" fmla="*/ 228666 h 782068"/>
                <a:gd name="connsiteX51" fmla="*/ 727710 w 775335"/>
                <a:gd name="connsiteY51" fmla="*/ 221998 h 782068"/>
                <a:gd name="connsiteX52" fmla="*/ 751523 w 775335"/>
                <a:gd name="connsiteY52" fmla="*/ 221998 h 782068"/>
                <a:gd name="connsiteX53" fmla="*/ 775335 w 775335"/>
                <a:gd name="connsiteY53" fmla="*/ 198186 h 782068"/>
                <a:gd name="connsiteX54" fmla="*/ 775335 w 775335"/>
                <a:gd name="connsiteY54" fmla="*/ 197233 h 782068"/>
                <a:gd name="connsiteX55" fmla="*/ 621983 w 775335"/>
                <a:gd name="connsiteY55" fmla="*/ 93411 h 782068"/>
                <a:gd name="connsiteX56" fmla="*/ 682943 w 775335"/>
                <a:gd name="connsiteY56" fmla="*/ 93411 h 782068"/>
                <a:gd name="connsiteX57" fmla="*/ 682943 w 775335"/>
                <a:gd name="connsiteY57" fmla="*/ 154371 h 782068"/>
                <a:gd name="connsiteX58" fmla="*/ 621983 w 775335"/>
                <a:gd name="connsiteY58" fmla="*/ 154371 h 782068"/>
                <a:gd name="connsiteX59" fmla="*/ 609600 w 775335"/>
                <a:gd name="connsiteY59" fmla="*/ 123891 h 782068"/>
                <a:gd name="connsiteX60" fmla="*/ 621983 w 775335"/>
                <a:gd name="connsiteY60" fmla="*/ 93411 h 782068"/>
                <a:gd name="connsiteX61" fmla="*/ 453390 w 775335"/>
                <a:gd name="connsiteY61" fmla="*/ 73408 h 782068"/>
                <a:gd name="connsiteX62" fmla="*/ 514350 w 775335"/>
                <a:gd name="connsiteY62" fmla="*/ 73408 h 782068"/>
                <a:gd name="connsiteX63" fmla="*/ 514350 w 775335"/>
                <a:gd name="connsiteY63" fmla="*/ 134368 h 782068"/>
                <a:gd name="connsiteX64" fmla="*/ 453390 w 775335"/>
                <a:gd name="connsiteY64" fmla="*/ 134368 h 782068"/>
                <a:gd name="connsiteX65" fmla="*/ 441008 w 775335"/>
                <a:gd name="connsiteY65" fmla="*/ 103888 h 782068"/>
                <a:gd name="connsiteX66" fmla="*/ 453390 w 775335"/>
                <a:gd name="connsiteY66" fmla="*/ 73408 h 782068"/>
                <a:gd name="connsiteX67" fmla="*/ 534353 w 775335"/>
                <a:gd name="connsiteY67" fmla="*/ 302961 h 782068"/>
                <a:gd name="connsiteX68" fmla="*/ 473393 w 775335"/>
                <a:gd name="connsiteY68" fmla="*/ 302961 h 782068"/>
                <a:gd name="connsiteX69" fmla="*/ 473393 w 775335"/>
                <a:gd name="connsiteY69" fmla="*/ 242001 h 782068"/>
                <a:gd name="connsiteX70" fmla="*/ 534353 w 775335"/>
                <a:gd name="connsiteY70" fmla="*/ 242001 h 782068"/>
                <a:gd name="connsiteX71" fmla="*/ 546735 w 775335"/>
                <a:gd name="connsiteY71" fmla="*/ 272481 h 782068"/>
                <a:gd name="connsiteX72" fmla="*/ 534353 w 775335"/>
                <a:gd name="connsiteY72" fmla="*/ 302961 h 782068"/>
                <a:gd name="connsiteX73" fmla="*/ 702945 w 775335"/>
                <a:gd name="connsiteY73" fmla="*/ 322963 h 782068"/>
                <a:gd name="connsiteX74" fmla="*/ 641985 w 775335"/>
                <a:gd name="connsiteY74" fmla="*/ 322963 h 782068"/>
                <a:gd name="connsiteX75" fmla="*/ 641985 w 775335"/>
                <a:gd name="connsiteY75" fmla="*/ 262003 h 782068"/>
                <a:gd name="connsiteX76" fmla="*/ 702945 w 775335"/>
                <a:gd name="connsiteY76" fmla="*/ 262003 h 782068"/>
                <a:gd name="connsiteX77" fmla="*/ 715328 w 775335"/>
                <a:gd name="connsiteY77" fmla="*/ 292483 h 782068"/>
                <a:gd name="connsiteX78" fmla="*/ 702945 w 775335"/>
                <a:gd name="connsiteY78" fmla="*/ 322963 h 7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75335" h="782068">
                  <a:moveTo>
                    <a:pt x="775335" y="197233"/>
                  </a:moveTo>
                  <a:cubicBezTo>
                    <a:pt x="775335" y="184851"/>
                    <a:pt x="764858" y="174373"/>
                    <a:pt x="752475" y="174373"/>
                  </a:cubicBezTo>
                  <a:lnTo>
                    <a:pt x="727710" y="174373"/>
                  </a:lnTo>
                  <a:cubicBezTo>
                    <a:pt x="755333" y="132463"/>
                    <a:pt x="743903" y="76266"/>
                    <a:pt x="702945" y="48643"/>
                  </a:cubicBezTo>
                  <a:cubicBezTo>
                    <a:pt x="672465" y="28641"/>
                    <a:pt x="633413" y="28641"/>
                    <a:pt x="602933" y="48643"/>
                  </a:cubicBezTo>
                  <a:lnTo>
                    <a:pt x="602933" y="24831"/>
                  </a:lnTo>
                  <a:cubicBezTo>
                    <a:pt x="602933" y="12448"/>
                    <a:pt x="594360" y="1971"/>
                    <a:pt x="581978" y="66"/>
                  </a:cubicBezTo>
                  <a:cubicBezTo>
                    <a:pt x="568643" y="-887"/>
                    <a:pt x="557213" y="8638"/>
                    <a:pt x="556260" y="21021"/>
                  </a:cubicBezTo>
                  <a:cubicBezTo>
                    <a:pt x="556260" y="21973"/>
                    <a:pt x="556260" y="22926"/>
                    <a:pt x="556260" y="23878"/>
                  </a:cubicBezTo>
                  <a:lnTo>
                    <a:pt x="556260" y="47691"/>
                  </a:lnTo>
                  <a:cubicBezTo>
                    <a:pt x="554355" y="44833"/>
                    <a:pt x="552450" y="42928"/>
                    <a:pt x="549593" y="40071"/>
                  </a:cubicBezTo>
                  <a:cubicBezTo>
                    <a:pt x="514350" y="4828"/>
                    <a:pt x="457200" y="4828"/>
                    <a:pt x="421958" y="40071"/>
                  </a:cubicBezTo>
                  <a:cubicBezTo>
                    <a:pt x="386715" y="75313"/>
                    <a:pt x="386715" y="132463"/>
                    <a:pt x="421958" y="167706"/>
                  </a:cubicBezTo>
                  <a:cubicBezTo>
                    <a:pt x="423863" y="169611"/>
                    <a:pt x="426720" y="172468"/>
                    <a:pt x="429577" y="174373"/>
                  </a:cubicBezTo>
                  <a:lnTo>
                    <a:pt x="406718" y="174373"/>
                  </a:lnTo>
                  <a:cubicBezTo>
                    <a:pt x="394335" y="174373"/>
                    <a:pt x="383858" y="182946"/>
                    <a:pt x="381952" y="195328"/>
                  </a:cubicBezTo>
                  <a:cubicBezTo>
                    <a:pt x="381000" y="208663"/>
                    <a:pt x="390525" y="220093"/>
                    <a:pt x="402908" y="221046"/>
                  </a:cubicBezTo>
                  <a:cubicBezTo>
                    <a:pt x="403860" y="221046"/>
                    <a:pt x="404813" y="221046"/>
                    <a:pt x="405765" y="221046"/>
                  </a:cubicBezTo>
                  <a:lnTo>
                    <a:pt x="428625" y="221046"/>
                  </a:lnTo>
                  <a:cubicBezTo>
                    <a:pt x="417195" y="237238"/>
                    <a:pt x="412433" y="257241"/>
                    <a:pt x="413385" y="277243"/>
                  </a:cubicBezTo>
                  <a:cubicBezTo>
                    <a:pt x="413385" y="287721"/>
                    <a:pt x="409575" y="298198"/>
                    <a:pt x="401955" y="304866"/>
                  </a:cubicBezTo>
                  <a:lnTo>
                    <a:pt x="5715" y="703011"/>
                  </a:lnTo>
                  <a:cubicBezTo>
                    <a:pt x="-1905" y="710631"/>
                    <a:pt x="-1905" y="722061"/>
                    <a:pt x="5715" y="729681"/>
                  </a:cubicBezTo>
                  <a:lnTo>
                    <a:pt x="45720" y="769686"/>
                  </a:lnTo>
                  <a:cubicBezTo>
                    <a:pt x="53340" y="777306"/>
                    <a:pt x="64770" y="777306"/>
                    <a:pt x="72390" y="769686"/>
                  </a:cubicBezTo>
                  <a:lnTo>
                    <a:pt x="99060" y="743016"/>
                  </a:lnTo>
                  <a:lnTo>
                    <a:pt x="132398" y="776353"/>
                  </a:lnTo>
                  <a:cubicBezTo>
                    <a:pt x="140018" y="783973"/>
                    <a:pt x="151448" y="783973"/>
                    <a:pt x="159068" y="776353"/>
                  </a:cubicBezTo>
                  <a:lnTo>
                    <a:pt x="185738" y="749683"/>
                  </a:lnTo>
                  <a:cubicBezTo>
                    <a:pt x="193357" y="742063"/>
                    <a:pt x="193357" y="730633"/>
                    <a:pt x="185738" y="723013"/>
                  </a:cubicBezTo>
                  <a:lnTo>
                    <a:pt x="152400" y="689676"/>
                  </a:lnTo>
                  <a:lnTo>
                    <a:pt x="179070" y="663006"/>
                  </a:lnTo>
                  <a:lnTo>
                    <a:pt x="233363" y="717298"/>
                  </a:lnTo>
                  <a:cubicBezTo>
                    <a:pt x="240982" y="724918"/>
                    <a:pt x="252413" y="724918"/>
                    <a:pt x="260032" y="717298"/>
                  </a:cubicBezTo>
                  <a:lnTo>
                    <a:pt x="260032" y="717298"/>
                  </a:lnTo>
                  <a:lnTo>
                    <a:pt x="300038" y="677293"/>
                  </a:lnTo>
                  <a:cubicBezTo>
                    <a:pt x="307658" y="669673"/>
                    <a:pt x="307658" y="658243"/>
                    <a:pt x="300038" y="650623"/>
                  </a:cubicBezTo>
                  <a:lnTo>
                    <a:pt x="247650" y="595378"/>
                  </a:lnTo>
                  <a:lnTo>
                    <a:pt x="469583" y="373446"/>
                  </a:lnTo>
                  <a:cubicBezTo>
                    <a:pt x="477202" y="365826"/>
                    <a:pt x="487680" y="362016"/>
                    <a:pt x="498158" y="362016"/>
                  </a:cubicBezTo>
                  <a:cubicBezTo>
                    <a:pt x="500063" y="362016"/>
                    <a:pt x="501968" y="362016"/>
                    <a:pt x="503873" y="362016"/>
                  </a:cubicBezTo>
                  <a:cubicBezTo>
                    <a:pt x="521970" y="362016"/>
                    <a:pt x="539115" y="356301"/>
                    <a:pt x="554355" y="346776"/>
                  </a:cubicBezTo>
                  <a:lnTo>
                    <a:pt x="554355" y="371541"/>
                  </a:lnTo>
                  <a:cubicBezTo>
                    <a:pt x="554355" y="383923"/>
                    <a:pt x="562928" y="394401"/>
                    <a:pt x="575310" y="396306"/>
                  </a:cubicBezTo>
                  <a:cubicBezTo>
                    <a:pt x="588645" y="397258"/>
                    <a:pt x="600075" y="387733"/>
                    <a:pt x="601028" y="375351"/>
                  </a:cubicBezTo>
                  <a:cubicBezTo>
                    <a:pt x="601028" y="374398"/>
                    <a:pt x="601028" y="373446"/>
                    <a:pt x="601028" y="372493"/>
                  </a:cubicBezTo>
                  <a:lnTo>
                    <a:pt x="601028" y="348681"/>
                  </a:lnTo>
                  <a:cubicBezTo>
                    <a:pt x="602933" y="351538"/>
                    <a:pt x="604838" y="353443"/>
                    <a:pt x="607695" y="356301"/>
                  </a:cubicBezTo>
                  <a:cubicBezTo>
                    <a:pt x="642938" y="391543"/>
                    <a:pt x="700088" y="391543"/>
                    <a:pt x="735330" y="356301"/>
                  </a:cubicBezTo>
                  <a:cubicBezTo>
                    <a:pt x="770573" y="321058"/>
                    <a:pt x="770573" y="263908"/>
                    <a:pt x="735330" y="228666"/>
                  </a:cubicBezTo>
                  <a:lnTo>
                    <a:pt x="735330" y="228666"/>
                  </a:lnTo>
                  <a:cubicBezTo>
                    <a:pt x="733425" y="226761"/>
                    <a:pt x="730568" y="223903"/>
                    <a:pt x="727710" y="221998"/>
                  </a:cubicBezTo>
                  <a:lnTo>
                    <a:pt x="751523" y="221998"/>
                  </a:lnTo>
                  <a:cubicBezTo>
                    <a:pt x="764858" y="221998"/>
                    <a:pt x="775335" y="211521"/>
                    <a:pt x="775335" y="198186"/>
                  </a:cubicBezTo>
                  <a:lnTo>
                    <a:pt x="775335" y="197233"/>
                  </a:lnTo>
                  <a:close/>
                  <a:moveTo>
                    <a:pt x="621983" y="93411"/>
                  </a:moveTo>
                  <a:cubicBezTo>
                    <a:pt x="639128" y="76266"/>
                    <a:pt x="665798" y="76266"/>
                    <a:pt x="682943" y="93411"/>
                  </a:cubicBezTo>
                  <a:cubicBezTo>
                    <a:pt x="700088" y="110556"/>
                    <a:pt x="700088" y="137226"/>
                    <a:pt x="682943" y="154371"/>
                  </a:cubicBezTo>
                  <a:cubicBezTo>
                    <a:pt x="665798" y="171516"/>
                    <a:pt x="639128" y="171516"/>
                    <a:pt x="621983" y="154371"/>
                  </a:cubicBezTo>
                  <a:cubicBezTo>
                    <a:pt x="614363" y="146751"/>
                    <a:pt x="609600" y="135321"/>
                    <a:pt x="609600" y="123891"/>
                  </a:cubicBezTo>
                  <a:cubicBezTo>
                    <a:pt x="609600" y="112461"/>
                    <a:pt x="613410" y="101983"/>
                    <a:pt x="621983" y="93411"/>
                  </a:cubicBezTo>
                  <a:close/>
                  <a:moveTo>
                    <a:pt x="453390" y="73408"/>
                  </a:moveTo>
                  <a:cubicBezTo>
                    <a:pt x="470535" y="56263"/>
                    <a:pt x="497205" y="56263"/>
                    <a:pt x="514350" y="73408"/>
                  </a:cubicBezTo>
                  <a:cubicBezTo>
                    <a:pt x="531495" y="90553"/>
                    <a:pt x="531495" y="117223"/>
                    <a:pt x="514350" y="134368"/>
                  </a:cubicBezTo>
                  <a:cubicBezTo>
                    <a:pt x="497205" y="151513"/>
                    <a:pt x="470535" y="151513"/>
                    <a:pt x="453390" y="134368"/>
                  </a:cubicBezTo>
                  <a:cubicBezTo>
                    <a:pt x="445770" y="126748"/>
                    <a:pt x="441008" y="115318"/>
                    <a:pt x="441008" y="103888"/>
                  </a:cubicBezTo>
                  <a:cubicBezTo>
                    <a:pt x="441008" y="92458"/>
                    <a:pt x="445770" y="81981"/>
                    <a:pt x="453390" y="73408"/>
                  </a:cubicBezTo>
                  <a:close/>
                  <a:moveTo>
                    <a:pt x="534353" y="302961"/>
                  </a:moveTo>
                  <a:cubicBezTo>
                    <a:pt x="517208" y="320106"/>
                    <a:pt x="490538" y="320106"/>
                    <a:pt x="473393" y="302961"/>
                  </a:cubicBezTo>
                  <a:cubicBezTo>
                    <a:pt x="456248" y="285816"/>
                    <a:pt x="456248" y="259146"/>
                    <a:pt x="473393" y="242001"/>
                  </a:cubicBezTo>
                  <a:cubicBezTo>
                    <a:pt x="490538" y="224856"/>
                    <a:pt x="517208" y="224856"/>
                    <a:pt x="534353" y="242001"/>
                  </a:cubicBezTo>
                  <a:cubicBezTo>
                    <a:pt x="541973" y="249621"/>
                    <a:pt x="546735" y="261051"/>
                    <a:pt x="546735" y="272481"/>
                  </a:cubicBezTo>
                  <a:cubicBezTo>
                    <a:pt x="546735" y="283911"/>
                    <a:pt x="541973" y="294388"/>
                    <a:pt x="534353" y="302961"/>
                  </a:cubicBezTo>
                  <a:close/>
                  <a:moveTo>
                    <a:pt x="702945" y="322963"/>
                  </a:moveTo>
                  <a:cubicBezTo>
                    <a:pt x="685800" y="340108"/>
                    <a:pt x="659130" y="340108"/>
                    <a:pt x="641985" y="322963"/>
                  </a:cubicBezTo>
                  <a:cubicBezTo>
                    <a:pt x="624840" y="305818"/>
                    <a:pt x="624840" y="279148"/>
                    <a:pt x="641985" y="262003"/>
                  </a:cubicBezTo>
                  <a:cubicBezTo>
                    <a:pt x="659130" y="244858"/>
                    <a:pt x="685800" y="244858"/>
                    <a:pt x="702945" y="262003"/>
                  </a:cubicBezTo>
                  <a:cubicBezTo>
                    <a:pt x="710565" y="269623"/>
                    <a:pt x="715328" y="281053"/>
                    <a:pt x="715328" y="292483"/>
                  </a:cubicBezTo>
                  <a:cubicBezTo>
                    <a:pt x="715328" y="303913"/>
                    <a:pt x="710565" y="314391"/>
                    <a:pt x="702945" y="3229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88" name="Picture 87" descr="A hand holding a coin&#10;&#10;Description automatically generated">
            <a:extLst>
              <a:ext uri="{FF2B5EF4-FFF2-40B4-BE49-F238E27FC236}">
                <a16:creationId xmlns:a16="http://schemas.microsoft.com/office/drawing/2014/main" id="{002F7566-0140-4F6B-AB8A-58198C18B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7751" y="4094246"/>
            <a:ext cx="731520" cy="7315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9" name="Content Placeholder 4">
            <a:extLst>
              <a:ext uri="{FF2B5EF4-FFF2-40B4-BE49-F238E27FC236}">
                <a16:creationId xmlns:a16="http://schemas.microsoft.com/office/drawing/2014/main" id="{4A4870ED-5199-380E-8216-76D2EE8DA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015" y="1514638"/>
            <a:ext cx="906732" cy="86868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90" name="Picture 89" descr="A black and white circular arrow with a gear inside&#10;&#10;Description automatically generated">
            <a:extLst>
              <a:ext uri="{FF2B5EF4-FFF2-40B4-BE49-F238E27FC236}">
                <a16:creationId xmlns:a16="http://schemas.microsoft.com/office/drawing/2014/main" id="{8498B3E2-0373-E917-820C-21759961A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3773" y="3059596"/>
            <a:ext cx="870945" cy="8686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5D76F3BC-31EB-1EC4-7577-73CDDDA1F479}"/>
              </a:ext>
            </a:extLst>
          </p:cNvPr>
          <p:cNvSpPr txBox="1">
            <a:spLocks/>
          </p:cNvSpPr>
          <p:nvPr/>
        </p:nvSpPr>
        <p:spPr>
          <a:xfrm>
            <a:off x="-9757380" y="1991860"/>
            <a:ext cx="8452214" cy="121709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Number of logins, time spent, and features utilized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DE12C35F-26BE-6478-3E1C-217220E04D7F}"/>
              </a:ext>
            </a:extLst>
          </p:cNvPr>
          <p:cNvSpPr txBox="1">
            <a:spLocks/>
          </p:cNvSpPr>
          <p:nvPr/>
        </p:nvSpPr>
        <p:spPr>
          <a:xfrm>
            <a:off x="16042457" y="3420575"/>
            <a:ext cx="8448077" cy="121615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% of users who continue to use app over time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F9AEB133-19B7-AF6A-2D5E-FC57BD737A2C}"/>
              </a:ext>
            </a:extLst>
          </p:cNvPr>
          <p:cNvSpPr txBox="1">
            <a:spLocks/>
          </p:cNvSpPr>
          <p:nvPr/>
        </p:nvSpPr>
        <p:spPr>
          <a:xfrm>
            <a:off x="-9753244" y="4849216"/>
            <a:ext cx="8448077" cy="12161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Adoption rate of face link connect by event organizers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pic>
        <p:nvPicPr>
          <p:cNvPr id="106" name="Graphic 105" descr="Stopwatch 75% with solid fill">
            <a:extLst>
              <a:ext uri="{FF2B5EF4-FFF2-40B4-BE49-F238E27FC236}">
                <a16:creationId xmlns:a16="http://schemas.microsoft.com/office/drawing/2014/main" id="{30720052-33F2-6EF9-212D-8B1079722D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537786" y="2138643"/>
            <a:ext cx="914400" cy="914400"/>
          </a:xfrm>
          <a:prstGeom prst="rect">
            <a:avLst/>
          </a:prstGeom>
        </p:spPr>
      </p:pic>
      <p:pic>
        <p:nvPicPr>
          <p:cNvPr id="107" name="Graphic 106" descr="Normal Distribution with solid fill">
            <a:extLst>
              <a:ext uri="{FF2B5EF4-FFF2-40B4-BE49-F238E27FC236}">
                <a16:creationId xmlns:a16="http://schemas.microsoft.com/office/drawing/2014/main" id="{FFE01FF6-4D5A-A4EF-852B-763EBD9C5A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508610" y="4980203"/>
            <a:ext cx="914400" cy="914400"/>
          </a:xfrm>
          <a:prstGeom prst="rect">
            <a:avLst/>
          </a:prstGeom>
        </p:spPr>
      </p:pic>
      <p:pic>
        <p:nvPicPr>
          <p:cNvPr id="108" name="Graphic 107" descr="Users with solid fill">
            <a:extLst>
              <a:ext uri="{FF2B5EF4-FFF2-40B4-BE49-F238E27FC236}">
                <a16:creationId xmlns:a16="http://schemas.microsoft.com/office/drawing/2014/main" id="{3D582FE3-8340-F388-D865-FB1E7883B2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257915" y="3583664"/>
            <a:ext cx="914400" cy="914400"/>
          </a:xfrm>
          <a:prstGeom prst="rect">
            <a:avLst/>
          </a:prstGeom>
        </p:spPr>
      </p:pic>
      <p:sp>
        <p:nvSpPr>
          <p:cNvPr id="109" name="Footer Placeholder 6">
            <a:extLst>
              <a:ext uri="{FF2B5EF4-FFF2-40B4-BE49-F238E27FC236}">
                <a16:creationId xmlns:a16="http://schemas.microsoft.com/office/drawing/2014/main" id="{F304B782-4D78-F26A-91E7-5CA5E6F5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446887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4FAD504-DCE3-67C9-793F-2127CA3B3DE3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BB14F02-1DFF-781E-CF91-A79D9869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34" y="2189400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497DE92-4C5E-FB8A-1D8D-81CD985F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2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3E340A13-24D4-45A0-979A-90F39122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235" y="3825033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63667939-08BC-E561-FE73-C6A9C1238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867" y="2070704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7" name="Picture 76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95ABF1B-1FEC-C439-86E2-33D63DFC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751" y="3685876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8" name="Content Placeholder 6">
            <a:extLst>
              <a:ext uri="{FF2B5EF4-FFF2-40B4-BE49-F238E27FC236}">
                <a16:creationId xmlns:a16="http://schemas.microsoft.com/office/drawing/2014/main" id="{B595037A-615A-D0F3-4DB9-A46F32D08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6075" y="2980545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79" name="Content Placeholder 4">
            <a:extLst>
              <a:ext uri="{FF2B5EF4-FFF2-40B4-BE49-F238E27FC236}">
                <a16:creationId xmlns:a16="http://schemas.microsoft.com/office/drawing/2014/main" id="{4233DE6E-A5A7-C51F-F484-9E1C09B99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8369" y="4139864"/>
            <a:ext cx="733427" cy="73152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80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1C7C7986-887E-2110-9DDC-CC84AC18F424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31" y="1483158"/>
            <a:ext cx="685800" cy="6858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C97E555F-EF53-58CE-000E-E322583F1E54}"/>
              </a:ext>
            </a:extLst>
          </p:cNvPr>
          <p:cNvGrpSpPr/>
          <p:nvPr/>
        </p:nvGrpSpPr>
        <p:grpSpPr>
          <a:xfrm>
            <a:off x="12474851" y="1815646"/>
            <a:ext cx="685800" cy="685800"/>
            <a:chOff x="9510907" y="2193291"/>
            <a:chExt cx="685800" cy="6858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D74515C-31D5-3FA8-9C6A-A5824C5A9497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Rocket with solid fill">
              <a:extLst>
                <a:ext uri="{FF2B5EF4-FFF2-40B4-BE49-F238E27FC236}">
                  <a16:creationId xmlns:a16="http://schemas.microsoft.com/office/drawing/2014/main" id="{3D2797B0-7C61-9689-9090-FD8ED5BC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9EC60D7-F3B4-B393-D01B-0A2F812872C9}"/>
              </a:ext>
            </a:extLst>
          </p:cNvPr>
          <p:cNvGrpSpPr/>
          <p:nvPr/>
        </p:nvGrpSpPr>
        <p:grpSpPr>
          <a:xfrm>
            <a:off x="12652575" y="1991137"/>
            <a:ext cx="731520" cy="731520"/>
            <a:chOff x="12579137" y="628650"/>
            <a:chExt cx="841530" cy="86297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56F64F-C1DA-533B-BBA8-6F6B55042797}"/>
                </a:ext>
              </a:extLst>
            </p:cNvPr>
            <p:cNvSpPr/>
            <p:nvPr/>
          </p:nvSpPr>
          <p:spPr>
            <a:xfrm>
              <a:off x="12579137" y="628650"/>
              <a:ext cx="841530" cy="8629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raphic 71" descr="Old Key with solid fill">
              <a:extLst>
                <a:ext uri="{FF2B5EF4-FFF2-40B4-BE49-F238E27FC236}">
                  <a16:creationId xmlns:a16="http://schemas.microsoft.com/office/drawing/2014/main" id="{D0F99CCE-0575-6BE0-ACD6-58D9C21EFE19}"/>
                </a:ext>
              </a:extLst>
            </p:cNvPr>
            <p:cNvSpPr/>
            <p:nvPr/>
          </p:nvSpPr>
          <p:spPr>
            <a:xfrm>
              <a:off x="12665985" y="726863"/>
              <a:ext cx="640080" cy="640080"/>
            </a:xfrm>
            <a:custGeom>
              <a:avLst/>
              <a:gdLst>
                <a:gd name="connsiteX0" fmla="*/ 775335 w 775335"/>
                <a:gd name="connsiteY0" fmla="*/ 197233 h 782068"/>
                <a:gd name="connsiteX1" fmla="*/ 752475 w 775335"/>
                <a:gd name="connsiteY1" fmla="*/ 174373 h 782068"/>
                <a:gd name="connsiteX2" fmla="*/ 727710 w 775335"/>
                <a:gd name="connsiteY2" fmla="*/ 174373 h 782068"/>
                <a:gd name="connsiteX3" fmla="*/ 702945 w 775335"/>
                <a:gd name="connsiteY3" fmla="*/ 48643 h 782068"/>
                <a:gd name="connsiteX4" fmla="*/ 602933 w 775335"/>
                <a:gd name="connsiteY4" fmla="*/ 48643 h 782068"/>
                <a:gd name="connsiteX5" fmla="*/ 602933 w 775335"/>
                <a:gd name="connsiteY5" fmla="*/ 24831 h 782068"/>
                <a:gd name="connsiteX6" fmla="*/ 581978 w 775335"/>
                <a:gd name="connsiteY6" fmla="*/ 66 h 782068"/>
                <a:gd name="connsiteX7" fmla="*/ 556260 w 775335"/>
                <a:gd name="connsiteY7" fmla="*/ 21021 h 782068"/>
                <a:gd name="connsiteX8" fmla="*/ 556260 w 775335"/>
                <a:gd name="connsiteY8" fmla="*/ 23878 h 782068"/>
                <a:gd name="connsiteX9" fmla="*/ 556260 w 775335"/>
                <a:gd name="connsiteY9" fmla="*/ 47691 h 782068"/>
                <a:gd name="connsiteX10" fmla="*/ 549593 w 775335"/>
                <a:gd name="connsiteY10" fmla="*/ 40071 h 782068"/>
                <a:gd name="connsiteX11" fmla="*/ 421958 w 775335"/>
                <a:gd name="connsiteY11" fmla="*/ 40071 h 782068"/>
                <a:gd name="connsiteX12" fmla="*/ 421958 w 775335"/>
                <a:gd name="connsiteY12" fmla="*/ 167706 h 782068"/>
                <a:gd name="connsiteX13" fmla="*/ 429577 w 775335"/>
                <a:gd name="connsiteY13" fmla="*/ 174373 h 782068"/>
                <a:gd name="connsiteX14" fmla="*/ 406718 w 775335"/>
                <a:gd name="connsiteY14" fmla="*/ 174373 h 782068"/>
                <a:gd name="connsiteX15" fmla="*/ 381952 w 775335"/>
                <a:gd name="connsiteY15" fmla="*/ 195328 h 782068"/>
                <a:gd name="connsiteX16" fmla="*/ 402908 w 775335"/>
                <a:gd name="connsiteY16" fmla="*/ 221046 h 782068"/>
                <a:gd name="connsiteX17" fmla="*/ 405765 w 775335"/>
                <a:gd name="connsiteY17" fmla="*/ 221046 h 782068"/>
                <a:gd name="connsiteX18" fmla="*/ 428625 w 775335"/>
                <a:gd name="connsiteY18" fmla="*/ 221046 h 782068"/>
                <a:gd name="connsiteX19" fmla="*/ 413385 w 775335"/>
                <a:gd name="connsiteY19" fmla="*/ 277243 h 782068"/>
                <a:gd name="connsiteX20" fmla="*/ 401955 w 775335"/>
                <a:gd name="connsiteY20" fmla="*/ 304866 h 782068"/>
                <a:gd name="connsiteX21" fmla="*/ 5715 w 775335"/>
                <a:gd name="connsiteY21" fmla="*/ 703011 h 782068"/>
                <a:gd name="connsiteX22" fmla="*/ 5715 w 775335"/>
                <a:gd name="connsiteY22" fmla="*/ 729681 h 782068"/>
                <a:gd name="connsiteX23" fmla="*/ 45720 w 775335"/>
                <a:gd name="connsiteY23" fmla="*/ 769686 h 782068"/>
                <a:gd name="connsiteX24" fmla="*/ 72390 w 775335"/>
                <a:gd name="connsiteY24" fmla="*/ 769686 h 782068"/>
                <a:gd name="connsiteX25" fmla="*/ 99060 w 775335"/>
                <a:gd name="connsiteY25" fmla="*/ 743016 h 782068"/>
                <a:gd name="connsiteX26" fmla="*/ 132398 w 775335"/>
                <a:gd name="connsiteY26" fmla="*/ 776353 h 782068"/>
                <a:gd name="connsiteX27" fmla="*/ 159068 w 775335"/>
                <a:gd name="connsiteY27" fmla="*/ 776353 h 782068"/>
                <a:gd name="connsiteX28" fmla="*/ 185738 w 775335"/>
                <a:gd name="connsiteY28" fmla="*/ 749683 h 782068"/>
                <a:gd name="connsiteX29" fmla="*/ 185738 w 775335"/>
                <a:gd name="connsiteY29" fmla="*/ 723013 h 782068"/>
                <a:gd name="connsiteX30" fmla="*/ 152400 w 775335"/>
                <a:gd name="connsiteY30" fmla="*/ 689676 h 782068"/>
                <a:gd name="connsiteX31" fmla="*/ 179070 w 775335"/>
                <a:gd name="connsiteY31" fmla="*/ 663006 h 782068"/>
                <a:gd name="connsiteX32" fmla="*/ 233363 w 775335"/>
                <a:gd name="connsiteY32" fmla="*/ 717298 h 782068"/>
                <a:gd name="connsiteX33" fmla="*/ 260032 w 775335"/>
                <a:gd name="connsiteY33" fmla="*/ 717298 h 782068"/>
                <a:gd name="connsiteX34" fmla="*/ 260032 w 775335"/>
                <a:gd name="connsiteY34" fmla="*/ 717298 h 782068"/>
                <a:gd name="connsiteX35" fmla="*/ 300038 w 775335"/>
                <a:gd name="connsiteY35" fmla="*/ 677293 h 782068"/>
                <a:gd name="connsiteX36" fmla="*/ 300038 w 775335"/>
                <a:gd name="connsiteY36" fmla="*/ 650623 h 782068"/>
                <a:gd name="connsiteX37" fmla="*/ 247650 w 775335"/>
                <a:gd name="connsiteY37" fmla="*/ 595378 h 782068"/>
                <a:gd name="connsiteX38" fmla="*/ 469583 w 775335"/>
                <a:gd name="connsiteY38" fmla="*/ 373446 h 782068"/>
                <a:gd name="connsiteX39" fmla="*/ 498158 w 775335"/>
                <a:gd name="connsiteY39" fmla="*/ 362016 h 782068"/>
                <a:gd name="connsiteX40" fmla="*/ 503873 w 775335"/>
                <a:gd name="connsiteY40" fmla="*/ 362016 h 782068"/>
                <a:gd name="connsiteX41" fmla="*/ 554355 w 775335"/>
                <a:gd name="connsiteY41" fmla="*/ 346776 h 782068"/>
                <a:gd name="connsiteX42" fmla="*/ 554355 w 775335"/>
                <a:gd name="connsiteY42" fmla="*/ 371541 h 782068"/>
                <a:gd name="connsiteX43" fmla="*/ 575310 w 775335"/>
                <a:gd name="connsiteY43" fmla="*/ 396306 h 782068"/>
                <a:gd name="connsiteX44" fmla="*/ 601028 w 775335"/>
                <a:gd name="connsiteY44" fmla="*/ 375351 h 782068"/>
                <a:gd name="connsiteX45" fmla="*/ 601028 w 775335"/>
                <a:gd name="connsiteY45" fmla="*/ 372493 h 782068"/>
                <a:gd name="connsiteX46" fmla="*/ 601028 w 775335"/>
                <a:gd name="connsiteY46" fmla="*/ 348681 h 782068"/>
                <a:gd name="connsiteX47" fmla="*/ 607695 w 775335"/>
                <a:gd name="connsiteY47" fmla="*/ 356301 h 782068"/>
                <a:gd name="connsiteX48" fmla="*/ 735330 w 775335"/>
                <a:gd name="connsiteY48" fmla="*/ 356301 h 782068"/>
                <a:gd name="connsiteX49" fmla="*/ 735330 w 775335"/>
                <a:gd name="connsiteY49" fmla="*/ 228666 h 782068"/>
                <a:gd name="connsiteX50" fmla="*/ 735330 w 775335"/>
                <a:gd name="connsiteY50" fmla="*/ 228666 h 782068"/>
                <a:gd name="connsiteX51" fmla="*/ 727710 w 775335"/>
                <a:gd name="connsiteY51" fmla="*/ 221998 h 782068"/>
                <a:gd name="connsiteX52" fmla="*/ 751523 w 775335"/>
                <a:gd name="connsiteY52" fmla="*/ 221998 h 782068"/>
                <a:gd name="connsiteX53" fmla="*/ 775335 w 775335"/>
                <a:gd name="connsiteY53" fmla="*/ 198186 h 782068"/>
                <a:gd name="connsiteX54" fmla="*/ 775335 w 775335"/>
                <a:gd name="connsiteY54" fmla="*/ 197233 h 782068"/>
                <a:gd name="connsiteX55" fmla="*/ 621983 w 775335"/>
                <a:gd name="connsiteY55" fmla="*/ 93411 h 782068"/>
                <a:gd name="connsiteX56" fmla="*/ 682943 w 775335"/>
                <a:gd name="connsiteY56" fmla="*/ 93411 h 782068"/>
                <a:gd name="connsiteX57" fmla="*/ 682943 w 775335"/>
                <a:gd name="connsiteY57" fmla="*/ 154371 h 782068"/>
                <a:gd name="connsiteX58" fmla="*/ 621983 w 775335"/>
                <a:gd name="connsiteY58" fmla="*/ 154371 h 782068"/>
                <a:gd name="connsiteX59" fmla="*/ 609600 w 775335"/>
                <a:gd name="connsiteY59" fmla="*/ 123891 h 782068"/>
                <a:gd name="connsiteX60" fmla="*/ 621983 w 775335"/>
                <a:gd name="connsiteY60" fmla="*/ 93411 h 782068"/>
                <a:gd name="connsiteX61" fmla="*/ 453390 w 775335"/>
                <a:gd name="connsiteY61" fmla="*/ 73408 h 782068"/>
                <a:gd name="connsiteX62" fmla="*/ 514350 w 775335"/>
                <a:gd name="connsiteY62" fmla="*/ 73408 h 782068"/>
                <a:gd name="connsiteX63" fmla="*/ 514350 w 775335"/>
                <a:gd name="connsiteY63" fmla="*/ 134368 h 782068"/>
                <a:gd name="connsiteX64" fmla="*/ 453390 w 775335"/>
                <a:gd name="connsiteY64" fmla="*/ 134368 h 782068"/>
                <a:gd name="connsiteX65" fmla="*/ 441008 w 775335"/>
                <a:gd name="connsiteY65" fmla="*/ 103888 h 782068"/>
                <a:gd name="connsiteX66" fmla="*/ 453390 w 775335"/>
                <a:gd name="connsiteY66" fmla="*/ 73408 h 782068"/>
                <a:gd name="connsiteX67" fmla="*/ 534353 w 775335"/>
                <a:gd name="connsiteY67" fmla="*/ 302961 h 782068"/>
                <a:gd name="connsiteX68" fmla="*/ 473393 w 775335"/>
                <a:gd name="connsiteY68" fmla="*/ 302961 h 782068"/>
                <a:gd name="connsiteX69" fmla="*/ 473393 w 775335"/>
                <a:gd name="connsiteY69" fmla="*/ 242001 h 782068"/>
                <a:gd name="connsiteX70" fmla="*/ 534353 w 775335"/>
                <a:gd name="connsiteY70" fmla="*/ 242001 h 782068"/>
                <a:gd name="connsiteX71" fmla="*/ 546735 w 775335"/>
                <a:gd name="connsiteY71" fmla="*/ 272481 h 782068"/>
                <a:gd name="connsiteX72" fmla="*/ 534353 w 775335"/>
                <a:gd name="connsiteY72" fmla="*/ 302961 h 782068"/>
                <a:gd name="connsiteX73" fmla="*/ 702945 w 775335"/>
                <a:gd name="connsiteY73" fmla="*/ 322963 h 782068"/>
                <a:gd name="connsiteX74" fmla="*/ 641985 w 775335"/>
                <a:gd name="connsiteY74" fmla="*/ 322963 h 782068"/>
                <a:gd name="connsiteX75" fmla="*/ 641985 w 775335"/>
                <a:gd name="connsiteY75" fmla="*/ 262003 h 782068"/>
                <a:gd name="connsiteX76" fmla="*/ 702945 w 775335"/>
                <a:gd name="connsiteY76" fmla="*/ 262003 h 782068"/>
                <a:gd name="connsiteX77" fmla="*/ 715328 w 775335"/>
                <a:gd name="connsiteY77" fmla="*/ 292483 h 782068"/>
                <a:gd name="connsiteX78" fmla="*/ 702945 w 775335"/>
                <a:gd name="connsiteY78" fmla="*/ 322963 h 7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75335" h="782068">
                  <a:moveTo>
                    <a:pt x="775335" y="197233"/>
                  </a:moveTo>
                  <a:cubicBezTo>
                    <a:pt x="775335" y="184851"/>
                    <a:pt x="764858" y="174373"/>
                    <a:pt x="752475" y="174373"/>
                  </a:cubicBezTo>
                  <a:lnTo>
                    <a:pt x="727710" y="174373"/>
                  </a:lnTo>
                  <a:cubicBezTo>
                    <a:pt x="755333" y="132463"/>
                    <a:pt x="743903" y="76266"/>
                    <a:pt x="702945" y="48643"/>
                  </a:cubicBezTo>
                  <a:cubicBezTo>
                    <a:pt x="672465" y="28641"/>
                    <a:pt x="633413" y="28641"/>
                    <a:pt x="602933" y="48643"/>
                  </a:cubicBezTo>
                  <a:lnTo>
                    <a:pt x="602933" y="24831"/>
                  </a:lnTo>
                  <a:cubicBezTo>
                    <a:pt x="602933" y="12448"/>
                    <a:pt x="594360" y="1971"/>
                    <a:pt x="581978" y="66"/>
                  </a:cubicBezTo>
                  <a:cubicBezTo>
                    <a:pt x="568643" y="-887"/>
                    <a:pt x="557213" y="8638"/>
                    <a:pt x="556260" y="21021"/>
                  </a:cubicBezTo>
                  <a:cubicBezTo>
                    <a:pt x="556260" y="21973"/>
                    <a:pt x="556260" y="22926"/>
                    <a:pt x="556260" y="23878"/>
                  </a:cubicBezTo>
                  <a:lnTo>
                    <a:pt x="556260" y="47691"/>
                  </a:lnTo>
                  <a:cubicBezTo>
                    <a:pt x="554355" y="44833"/>
                    <a:pt x="552450" y="42928"/>
                    <a:pt x="549593" y="40071"/>
                  </a:cubicBezTo>
                  <a:cubicBezTo>
                    <a:pt x="514350" y="4828"/>
                    <a:pt x="457200" y="4828"/>
                    <a:pt x="421958" y="40071"/>
                  </a:cubicBezTo>
                  <a:cubicBezTo>
                    <a:pt x="386715" y="75313"/>
                    <a:pt x="386715" y="132463"/>
                    <a:pt x="421958" y="167706"/>
                  </a:cubicBezTo>
                  <a:cubicBezTo>
                    <a:pt x="423863" y="169611"/>
                    <a:pt x="426720" y="172468"/>
                    <a:pt x="429577" y="174373"/>
                  </a:cubicBezTo>
                  <a:lnTo>
                    <a:pt x="406718" y="174373"/>
                  </a:lnTo>
                  <a:cubicBezTo>
                    <a:pt x="394335" y="174373"/>
                    <a:pt x="383858" y="182946"/>
                    <a:pt x="381952" y="195328"/>
                  </a:cubicBezTo>
                  <a:cubicBezTo>
                    <a:pt x="381000" y="208663"/>
                    <a:pt x="390525" y="220093"/>
                    <a:pt x="402908" y="221046"/>
                  </a:cubicBezTo>
                  <a:cubicBezTo>
                    <a:pt x="403860" y="221046"/>
                    <a:pt x="404813" y="221046"/>
                    <a:pt x="405765" y="221046"/>
                  </a:cubicBezTo>
                  <a:lnTo>
                    <a:pt x="428625" y="221046"/>
                  </a:lnTo>
                  <a:cubicBezTo>
                    <a:pt x="417195" y="237238"/>
                    <a:pt x="412433" y="257241"/>
                    <a:pt x="413385" y="277243"/>
                  </a:cubicBezTo>
                  <a:cubicBezTo>
                    <a:pt x="413385" y="287721"/>
                    <a:pt x="409575" y="298198"/>
                    <a:pt x="401955" y="304866"/>
                  </a:cubicBezTo>
                  <a:lnTo>
                    <a:pt x="5715" y="703011"/>
                  </a:lnTo>
                  <a:cubicBezTo>
                    <a:pt x="-1905" y="710631"/>
                    <a:pt x="-1905" y="722061"/>
                    <a:pt x="5715" y="729681"/>
                  </a:cubicBezTo>
                  <a:lnTo>
                    <a:pt x="45720" y="769686"/>
                  </a:lnTo>
                  <a:cubicBezTo>
                    <a:pt x="53340" y="777306"/>
                    <a:pt x="64770" y="777306"/>
                    <a:pt x="72390" y="769686"/>
                  </a:cubicBezTo>
                  <a:lnTo>
                    <a:pt x="99060" y="743016"/>
                  </a:lnTo>
                  <a:lnTo>
                    <a:pt x="132398" y="776353"/>
                  </a:lnTo>
                  <a:cubicBezTo>
                    <a:pt x="140018" y="783973"/>
                    <a:pt x="151448" y="783973"/>
                    <a:pt x="159068" y="776353"/>
                  </a:cubicBezTo>
                  <a:lnTo>
                    <a:pt x="185738" y="749683"/>
                  </a:lnTo>
                  <a:cubicBezTo>
                    <a:pt x="193357" y="742063"/>
                    <a:pt x="193357" y="730633"/>
                    <a:pt x="185738" y="723013"/>
                  </a:cubicBezTo>
                  <a:lnTo>
                    <a:pt x="152400" y="689676"/>
                  </a:lnTo>
                  <a:lnTo>
                    <a:pt x="179070" y="663006"/>
                  </a:lnTo>
                  <a:lnTo>
                    <a:pt x="233363" y="717298"/>
                  </a:lnTo>
                  <a:cubicBezTo>
                    <a:pt x="240982" y="724918"/>
                    <a:pt x="252413" y="724918"/>
                    <a:pt x="260032" y="717298"/>
                  </a:cubicBezTo>
                  <a:lnTo>
                    <a:pt x="260032" y="717298"/>
                  </a:lnTo>
                  <a:lnTo>
                    <a:pt x="300038" y="677293"/>
                  </a:lnTo>
                  <a:cubicBezTo>
                    <a:pt x="307658" y="669673"/>
                    <a:pt x="307658" y="658243"/>
                    <a:pt x="300038" y="650623"/>
                  </a:cubicBezTo>
                  <a:lnTo>
                    <a:pt x="247650" y="595378"/>
                  </a:lnTo>
                  <a:lnTo>
                    <a:pt x="469583" y="373446"/>
                  </a:lnTo>
                  <a:cubicBezTo>
                    <a:pt x="477202" y="365826"/>
                    <a:pt x="487680" y="362016"/>
                    <a:pt x="498158" y="362016"/>
                  </a:cubicBezTo>
                  <a:cubicBezTo>
                    <a:pt x="500063" y="362016"/>
                    <a:pt x="501968" y="362016"/>
                    <a:pt x="503873" y="362016"/>
                  </a:cubicBezTo>
                  <a:cubicBezTo>
                    <a:pt x="521970" y="362016"/>
                    <a:pt x="539115" y="356301"/>
                    <a:pt x="554355" y="346776"/>
                  </a:cubicBezTo>
                  <a:lnTo>
                    <a:pt x="554355" y="371541"/>
                  </a:lnTo>
                  <a:cubicBezTo>
                    <a:pt x="554355" y="383923"/>
                    <a:pt x="562928" y="394401"/>
                    <a:pt x="575310" y="396306"/>
                  </a:cubicBezTo>
                  <a:cubicBezTo>
                    <a:pt x="588645" y="397258"/>
                    <a:pt x="600075" y="387733"/>
                    <a:pt x="601028" y="375351"/>
                  </a:cubicBezTo>
                  <a:cubicBezTo>
                    <a:pt x="601028" y="374398"/>
                    <a:pt x="601028" y="373446"/>
                    <a:pt x="601028" y="372493"/>
                  </a:cubicBezTo>
                  <a:lnTo>
                    <a:pt x="601028" y="348681"/>
                  </a:lnTo>
                  <a:cubicBezTo>
                    <a:pt x="602933" y="351538"/>
                    <a:pt x="604838" y="353443"/>
                    <a:pt x="607695" y="356301"/>
                  </a:cubicBezTo>
                  <a:cubicBezTo>
                    <a:pt x="642938" y="391543"/>
                    <a:pt x="700088" y="391543"/>
                    <a:pt x="735330" y="356301"/>
                  </a:cubicBezTo>
                  <a:cubicBezTo>
                    <a:pt x="770573" y="321058"/>
                    <a:pt x="770573" y="263908"/>
                    <a:pt x="735330" y="228666"/>
                  </a:cubicBezTo>
                  <a:lnTo>
                    <a:pt x="735330" y="228666"/>
                  </a:lnTo>
                  <a:cubicBezTo>
                    <a:pt x="733425" y="226761"/>
                    <a:pt x="730568" y="223903"/>
                    <a:pt x="727710" y="221998"/>
                  </a:cubicBezTo>
                  <a:lnTo>
                    <a:pt x="751523" y="221998"/>
                  </a:lnTo>
                  <a:cubicBezTo>
                    <a:pt x="764858" y="221998"/>
                    <a:pt x="775335" y="211521"/>
                    <a:pt x="775335" y="198186"/>
                  </a:cubicBezTo>
                  <a:lnTo>
                    <a:pt x="775335" y="197233"/>
                  </a:lnTo>
                  <a:close/>
                  <a:moveTo>
                    <a:pt x="621983" y="93411"/>
                  </a:moveTo>
                  <a:cubicBezTo>
                    <a:pt x="639128" y="76266"/>
                    <a:pt x="665798" y="76266"/>
                    <a:pt x="682943" y="93411"/>
                  </a:cubicBezTo>
                  <a:cubicBezTo>
                    <a:pt x="700088" y="110556"/>
                    <a:pt x="700088" y="137226"/>
                    <a:pt x="682943" y="154371"/>
                  </a:cubicBezTo>
                  <a:cubicBezTo>
                    <a:pt x="665798" y="171516"/>
                    <a:pt x="639128" y="171516"/>
                    <a:pt x="621983" y="154371"/>
                  </a:cubicBezTo>
                  <a:cubicBezTo>
                    <a:pt x="614363" y="146751"/>
                    <a:pt x="609600" y="135321"/>
                    <a:pt x="609600" y="123891"/>
                  </a:cubicBezTo>
                  <a:cubicBezTo>
                    <a:pt x="609600" y="112461"/>
                    <a:pt x="613410" y="101983"/>
                    <a:pt x="621983" y="93411"/>
                  </a:cubicBezTo>
                  <a:close/>
                  <a:moveTo>
                    <a:pt x="453390" y="73408"/>
                  </a:moveTo>
                  <a:cubicBezTo>
                    <a:pt x="470535" y="56263"/>
                    <a:pt x="497205" y="56263"/>
                    <a:pt x="514350" y="73408"/>
                  </a:cubicBezTo>
                  <a:cubicBezTo>
                    <a:pt x="531495" y="90553"/>
                    <a:pt x="531495" y="117223"/>
                    <a:pt x="514350" y="134368"/>
                  </a:cubicBezTo>
                  <a:cubicBezTo>
                    <a:pt x="497205" y="151513"/>
                    <a:pt x="470535" y="151513"/>
                    <a:pt x="453390" y="134368"/>
                  </a:cubicBezTo>
                  <a:cubicBezTo>
                    <a:pt x="445770" y="126748"/>
                    <a:pt x="441008" y="115318"/>
                    <a:pt x="441008" y="103888"/>
                  </a:cubicBezTo>
                  <a:cubicBezTo>
                    <a:pt x="441008" y="92458"/>
                    <a:pt x="445770" y="81981"/>
                    <a:pt x="453390" y="73408"/>
                  </a:cubicBezTo>
                  <a:close/>
                  <a:moveTo>
                    <a:pt x="534353" y="302961"/>
                  </a:moveTo>
                  <a:cubicBezTo>
                    <a:pt x="517208" y="320106"/>
                    <a:pt x="490538" y="320106"/>
                    <a:pt x="473393" y="302961"/>
                  </a:cubicBezTo>
                  <a:cubicBezTo>
                    <a:pt x="456248" y="285816"/>
                    <a:pt x="456248" y="259146"/>
                    <a:pt x="473393" y="242001"/>
                  </a:cubicBezTo>
                  <a:cubicBezTo>
                    <a:pt x="490538" y="224856"/>
                    <a:pt x="517208" y="224856"/>
                    <a:pt x="534353" y="242001"/>
                  </a:cubicBezTo>
                  <a:cubicBezTo>
                    <a:pt x="541973" y="249621"/>
                    <a:pt x="546735" y="261051"/>
                    <a:pt x="546735" y="272481"/>
                  </a:cubicBezTo>
                  <a:cubicBezTo>
                    <a:pt x="546735" y="283911"/>
                    <a:pt x="541973" y="294388"/>
                    <a:pt x="534353" y="302961"/>
                  </a:cubicBezTo>
                  <a:close/>
                  <a:moveTo>
                    <a:pt x="702945" y="322963"/>
                  </a:moveTo>
                  <a:cubicBezTo>
                    <a:pt x="685800" y="340108"/>
                    <a:pt x="659130" y="340108"/>
                    <a:pt x="641985" y="322963"/>
                  </a:cubicBezTo>
                  <a:cubicBezTo>
                    <a:pt x="624840" y="305818"/>
                    <a:pt x="624840" y="279148"/>
                    <a:pt x="641985" y="262003"/>
                  </a:cubicBezTo>
                  <a:cubicBezTo>
                    <a:pt x="659130" y="244858"/>
                    <a:pt x="685800" y="244858"/>
                    <a:pt x="702945" y="262003"/>
                  </a:cubicBezTo>
                  <a:cubicBezTo>
                    <a:pt x="710565" y="269623"/>
                    <a:pt x="715328" y="281053"/>
                    <a:pt x="715328" y="292483"/>
                  </a:cubicBezTo>
                  <a:cubicBezTo>
                    <a:pt x="715328" y="303913"/>
                    <a:pt x="710565" y="314391"/>
                    <a:pt x="702945" y="3229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88" name="Picture 87" descr="A hand holding a coin&#10;&#10;Description automatically generated">
            <a:extLst>
              <a:ext uri="{FF2B5EF4-FFF2-40B4-BE49-F238E27FC236}">
                <a16:creationId xmlns:a16="http://schemas.microsoft.com/office/drawing/2014/main" id="{002F7566-0140-4F6B-AB8A-58198C18B4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2294" y="2961053"/>
            <a:ext cx="905256" cy="9052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black and white circular arrow with a gear inside&#10;&#10;Description automatically generated">
            <a:extLst>
              <a:ext uri="{FF2B5EF4-FFF2-40B4-BE49-F238E27FC236}">
                <a16:creationId xmlns:a16="http://schemas.microsoft.com/office/drawing/2014/main" id="{A788F493-CD0B-519A-E049-E872CF986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7307" y="2002780"/>
            <a:ext cx="733427" cy="7315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99B80C-6B63-6F41-2A20-FFAC37E24743}"/>
              </a:ext>
            </a:extLst>
          </p:cNvPr>
          <p:cNvSpPr/>
          <p:nvPr/>
        </p:nvSpPr>
        <p:spPr>
          <a:xfrm>
            <a:off x="1249355" y="353154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Projected Costs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A8CB1-6F54-DA1C-D0E3-7B134473A032}"/>
              </a:ext>
            </a:extLst>
          </p:cNvPr>
          <p:cNvSpPr/>
          <p:nvPr/>
        </p:nvSpPr>
        <p:spPr>
          <a:xfrm>
            <a:off x="384313" y="1518301"/>
            <a:ext cx="3140763" cy="3786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Fixed Costs</a:t>
            </a:r>
          </a:p>
          <a:p>
            <a:pPr algn="ctr"/>
            <a:endParaRPr lang="en-US" b="1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Total Office Space - $7.2K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33488-81B9-6F46-2835-420109DED64C}"/>
              </a:ext>
            </a:extLst>
          </p:cNvPr>
          <p:cNvSpPr/>
          <p:nvPr/>
        </p:nvSpPr>
        <p:spPr>
          <a:xfrm>
            <a:off x="3895478" y="1516689"/>
            <a:ext cx="3140763" cy="3786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A51E5-6CBD-625C-4761-6B4C05EBAD99}"/>
              </a:ext>
            </a:extLst>
          </p:cNvPr>
          <p:cNvSpPr/>
          <p:nvPr/>
        </p:nvSpPr>
        <p:spPr>
          <a:xfrm>
            <a:off x="7403691" y="1516689"/>
            <a:ext cx="3140763" cy="378631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en-US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Project/Initiative Costs:</a:t>
            </a:r>
          </a:p>
          <a:p>
            <a:pPr algn="l"/>
            <a:endParaRPr lang="en-US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Development, Testing, Compliance: $15K</a:t>
            </a: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Marketing &amp; Outreach: $20K</a:t>
            </a: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Initiatives Total: $60K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64168-F598-4EF0-253B-A1D6AF5EB0EE}"/>
              </a:ext>
            </a:extLst>
          </p:cNvPr>
          <p:cNvSpPr txBox="1"/>
          <p:nvPr/>
        </p:nvSpPr>
        <p:spPr>
          <a:xfrm>
            <a:off x="3910209" y="1516688"/>
            <a:ext cx="31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/>
              <a:buChar char="•"/>
            </a:pPr>
            <a:endParaRPr lang="en-US" sz="18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C123E1-09A9-7688-8555-821423DC8EC5}"/>
              </a:ext>
            </a:extLst>
          </p:cNvPr>
          <p:cNvSpPr/>
          <p:nvPr/>
        </p:nvSpPr>
        <p:spPr>
          <a:xfrm>
            <a:off x="2904476" y="5515099"/>
            <a:ext cx="5234609" cy="10071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badi" panose="020B0604020104020204" pitchFamily="34" charset="0"/>
              </a:rPr>
              <a:t>Total Cost – $238K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695EE1-8B3F-3B98-9D57-613B2C09C68D}"/>
              </a:ext>
            </a:extLst>
          </p:cNvPr>
          <p:cNvSpPr/>
          <p:nvPr/>
        </p:nvSpPr>
        <p:spPr>
          <a:xfrm>
            <a:off x="3902717" y="1522507"/>
            <a:ext cx="3140763" cy="3786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Operational Costs</a:t>
            </a:r>
          </a:p>
          <a:p>
            <a:pPr algn="ctr"/>
            <a:endParaRPr lang="en-US" b="1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Total Salaries - $136K</a:t>
            </a: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41ADBD64-7377-50BB-9F68-43F3FC26CA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07685" y="1729988"/>
            <a:ext cx="914400" cy="914400"/>
          </a:xfrm>
          <a:prstGeom prst="rect">
            <a:avLst/>
          </a:prstGeom>
        </p:spPr>
      </p:pic>
      <p:pic>
        <p:nvPicPr>
          <p:cNvPr id="24" name="Graphic 23" descr="Single gear with solid fill">
            <a:extLst>
              <a:ext uri="{FF2B5EF4-FFF2-40B4-BE49-F238E27FC236}">
                <a16:creationId xmlns:a16="http://schemas.microsoft.com/office/drawing/2014/main" id="{D0992D2A-D4FD-470F-2D76-AC186D195E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8514" y="1729988"/>
            <a:ext cx="914400" cy="914400"/>
          </a:xfrm>
          <a:prstGeom prst="rect">
            <a:avLst/>
          </a:prstGeom>
        </p:spPr>
      </p:pic>
      <p:pic>
        <p:nvPicPr>
          <p:cNvPr id="26" name="Graphic 25" descr="Marketing with solid fill">
            <a:extLst>
              <a:ext uri="{FF2B5EF4-FFF2-40B4-BE49-F238E27FC236}">
                <a16:creationId xmlns:a16="http://schemas.microsoft.com/office/drawing/2014/main" id="{FF378555-7FED-815B-F9E9-7355F58CFD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1297" y="1751354"/>
            <a:ext cx="914400" cy="914400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B0DE3C16-E3D2-5B8D-BCD0-D987AFB6F6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12672" y="5720909"/>
            <a:ext cx="725133" cy="7251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D60B84-7AC0-6EAA-709B-D6E30575FE68}"/>
              </a:ext>
            </a:extLst>
          </p:cNvPr>
          <p:cNvSpPr txBox="1"/>
          <p:nvPr/>
        </p:nvSpPr>
        <p:spPr>
          <a:xfrm>
            <a:off x="-3048" y="6534487"/>
            <a:ext cx="590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Note: All the calculations are considered for 6 months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ECE4EA-8ACC-53AB-0656-39EB5C8E78FE}"/>
              </a:ext>
            </a:extLst>
          </p:cNvPr>
          <p:cNvSpPr/>
          <p:nvPr/>
        </p:nvSpPr>
        <p:spPr>
          <a:xfrm>
            <a:off x="518410" y="9853547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EE046F-BD1E-495F-680C-EC473AC8E4B2}"/>
              </a:ext>
            </a:extLst>
          </p:cNvPr>
          <p:cNvSpPr txBox="1"/>
          <p:nvPr/>
        </p:nvSpPr>
        <p:spPr>
          <a:xfrm>
            <a:off x="664368" y="10239887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Risk and Management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119921-37BA-9278-4E8E-91487B971ABD}"/>
              </a:ext>
            </a:extLst>
          </p:cNvPr>
          <p:cNvSpPr/>
          <p:nvPr/>
        </p:nvSpPr>
        <p:spPr>
          <a:xfrm>
            <a:off x="5536486" y="9873108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3997D2-73E8-8930-5137-5984CCB9B2BF}"/>
              </a:ext>
            </a:extLst>
          </p:cNvPr>
          <p:cNvSpPr txBox="1"/>
          <p:nvPr/>
        </p:nvSpPr>
        <p:spPr>
          <a:xfrm>
            <a:off x="5551191" y="10291700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Marketing and Sales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FEA449-1855-2A24-5AD0-FBA7E76721F2}"/>
              </a:ext>
            </a:extLst>
          </p:cNvPr>
          <p:cNvSpPr/>
          <p:nvPr/>
        </p:nvSpPr>
        <p:spPr>
          <a:xfrm>
            <a:off x="518410" y="11446535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8BCC91-835C-9C37-8C6C-61EA3EA5226E}"/>
              </a:ext>
            </a:extLst>
          </p:cNvPr>
          <p:cNvSpPr txBox="1"/>
          <p:nvPr/>
        </p:nvSpPr>
        <p:spPr>
          <a:xfrm>
            <a:off x="664368" y="11832875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Service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98C179-3B36-FEF7-0B11-62276338C8BD}"/>
              </a:ext>
            </a:extLst>
          </p:cNvPr>
          <p:cNvSpPr/>
          <p:nvPr/>
        </p:nvSpPr>
        <p:spPr>
          <a:xfrm>
            <a:off x="5536486" y="11466096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365804-7EF0-C164-A5FC-1D89CFF76994}"/>
              </a:ext>
            </a:extLst>
          </p:cNvPr>
          <p:cNvSpPr txBox="1"/>
          <p:nvPr/>
        </p:nvSpPr>
        <p:spPr>
          <a:xfrm>
            <a:off x="5551191" y="11884688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Regulatory Compliance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DEBA56-1DAA-E121-11AF-99025EFD7E52}"/>
              </a:ext>
            </a:extLst>
          </p:cNvPr>
          <p:cNvSpPr/>
          <p:nvPr/>
        </p:nvSpPr>
        <p:spPr>
          <a:xfrm>
            <a:off x="503705" y="13069524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0E560F-5D71-D079-720F-BED3F07CC5E0}"/>
              </a:ext>
            </a:extLst>
          </p:cNvPr>
          <p:cNvSpPr txBox="1"/>
          <p:nvPr/>
        </p:nvSpPr>
        <p:spPr>
          <a:xfrm>
            <a:off x="622306" y="13257671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Relationship Management(CRM) Tools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2236DB0-C63D-E207-1AF8-D0B0DBB6DDBE}"/>
              </a:ext>
            </a:extLst>
          </p:cNvPr>
          <p:cNvSpPr/>
          <p:nvPr/>
        </p:nvSpPr>
        <p:spPr>
          <a:xfrm>
            <a:off x="5521781" y="13089085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A6E6E3-B2F8-30E7-3630-8F1AAE6FB82A}"/>
              </a:ext>
            </a:extLst>
          </p:cNvPr>
          <p:cNvSpPr txBox="1"/>
          <p:nvPr/>
        </p:nvSpPr>
        <p:spPr>
          <a:xfrm>
            <a:off x="5536486" y="13271647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Collaboration &amp; Communication Platforms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E194F79-D010-9090-A31C-3B6E6F1D72A9}"/>
              </a:ext>
            </a:extLst>
          </p:cNvPr>
          <p:cNvSpPr/>
          <p:nvPr/>
        </p:nvSpPr>
        <p:spPr>
          <a:xfrm>
            <a:off x="1058118" y="-430180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Operational Needs</a:t>
            </a:r>
          </a:p>
        </p:txBody>
      </p:sp>
      <p:sp>
        <p:nvSpPr>
          <p:cNvPr id="98" name="Footer Placeholder 6">
            <a:extLst>
              <a:ext uri="{FF2B5EF4-FFF2-40B4-BE49-F238E27FC236}">
                <a16:creationId xmlns:a16="http://schemas.microsoft.com/office/drawing/2014/main" id="{15984550-968B-84C3-C7E0-A3C313DF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2EC7C3-6DEB-AD41-F715-E44AFC4721F7}"/>
              </a:ext>
            </a:extLst>
          </p:cNvPr>
          <p:cNvSpPr txBox="1"/>
          <p:nvPr/>
        </p:nvSpPr>
        <p:spPr>
          <a:xfrm>
            <a:off x="-8688191" y="1618963"/>
            <a:ext cx="31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/>
              <a:buChar char="•"/>
            </a:pPr>
            <a:endParaRPr lang="en-US" sz="1800" b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100" name="Graphic 99" descr="Flying Money with solid fill">
            <a:extLst>
              <a:ext uri="{FF2B5EF4-FFF2-40B4-BE49-F238E27FC236}">
                <a16:creationId xmlns:a16="http://schemas.microsoft.com/office/drawing/2014/main" id="{1828C9D9-2E7F-630B-F0FC-ED83F2CDF4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9428055" y="5749669"/>
            <a:ext cx="725133" cy="725133"/>
          </a:xfrm>
          <a:prstGeom prst="rect">
            <a:avLst/>
          </a:prstGeom>
        </p:spPr>
      </p:pic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96C3DCA-C0B4-0E7B-4EA9-CBA5807B8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40927"/>
              </p:ext>
            </p:extLst>
          </p:nvPr>
        </p:nvGraphicFramePr>
        <p:xfrm>
          <a:off x="-12124783" y="1830936"/>
          <a:ext cx="10028513" cy="456883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195566">
                  <a:extLst>
                    <a:ext uri="{9D8B030D-6E8A-4147-A177-3AD203B41FA5}">
                      <a16:colId xmlns:a16="http://schemas.microsoft.com/office/drawing/2014/main" val="4062844076"/>
                    </a:ext>
                  </a:extLst>
                </a:gridCol>
                <a:gridCol w="5832947">
                  <a:extLst>
                    <a:ext uri="{9D8B030D-6E8A-4147-A177-3AD203B41FA5}">
                      <a16:colId xmlns:a16="http://schemas.microsoft.com/office/drawing/2014/main" val="734998135"/>
                    </a:ext>
                  </a:extLst>
                </a:gridCol>
              </a:tblGrid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Risks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364867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Data Security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Implement robust security to protect user data</a:t>
                      </a:r>
                      <a:endParaRPr lang="en-US" sz="2600" b="0" kern="12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7049"/>
                  </a:ext>
                </a:extLst>
              </a:tr>
              <a:tr h="836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Legal Concerns </a:t>
                      </a:r>
                      <a:endParaRPr lang="en-US" sz="26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Staying vigilant with legal compliance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12871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User Adoption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Educate users about  benefits, privacy, and data transparency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06042"/>
                  </a:ext>
                </a:extLst>
              </a:tr>
              <a:tr h="910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Existing Competition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Innovate and  prioritize user experience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425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31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4FAD504-DCE3-67C9-793F-2127CA3B3DE3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BB14F02-1DFF-781E-CF91-A79D9869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34" y="2189400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497DE92-4C5E-FB8A-1D8D-81CD985F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2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3E340A13-24D4-45A0-979A-90F39122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235" y="3825033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63667939-08BC-E561-FE73-C6A9C1238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867" y="2070704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7" name="Picture 76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95ABF1B-1FEC-C439-86E2-33D63DFC5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751" y="3685876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78" name="Content Placeholder 6">
            <a:extLst>
              <a:ext uri="{FF2B5EF4-FFF2-40B4-BE49-F238E27FC236}">
                <a16:creationId xmlns:a16="http://schemas.microsoft.com/office/drawing/2014/main" id="{B595037A-615A-D0F3-4DB9-A46F32D08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6075" y="2980545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79" name="Content Placeholder 4">
            <a:extLst>
              <a:ext uri="{FF2B5EF4-FFF2-40B4-BE49-F238E27FC236}">
                <a16:creationId xmlns:a16="http://schemas.microsoft.com/office/drawing/2014/main" id="{4233DE6E-A5A7-C51F-F484-9E1C09B99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1343" y="3008508"/>
            <a:ext cx="906733" cy="86868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80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1C7C7986-887E-2110-9DDC-CC84AC18F424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31" y="1483158"/>
            <a:ext cx="685800" cy="6858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C97E555F-EF53-58CE-000E-E322583F1E54}"/>
              </a:ext>
            </a:extLst>
          </p:cNvPr>
          <p:cNvGrpSpPr/>
          <p:nvPr/>
        </p:nvGrpSpPr>
        <p:grpSpPr>
          <a:xfrm>
            <a:off x="12474851" y="1815646"/>
            <a:ext cx="685800" cy="685800"/>
            <a:chOff x="9510907" y="2193291"/>
            <a:chExt cx="685800" cy="6858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D74515C-31D5-3FA8-9C6A-A5824C5A9497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3" name="Graphic 82" descr="Rocket with solid fill">
              <a:extLst>
                <a:ext uri="{FF2B5EF4-FFF2-40B4-BE49-F238E27FC236}">
                  <a16:creationId xmlns:a16="http://schemas.microsoft.com/office/drawing/2014/main" id="{3D2797B0-7C61-9689-9090-FD8ED5BCA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9EC60D7-F3B4-B393-D01B-0A2F812872C9}"/>
              </a:ext>
            </a:extLst>
          </p:cNvPr>
          <p:cNvGrpSpPr/>
          <p:nvPr/>
        </p:nvGrpSpPr>
        <p:grpSpPr>
          <a:xfrm>
            <a:off x="12652575" y="1991137"/>
            <a:ext cx="731520" cy="731520"/>
            <a:chOff x="12579137" y="628650"/>
            <a:chExt cx="841530" cy="86297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356F64F-C1DA-533B-BBA8-6F6B55042797}"/>
                </a:ext>
              </a:extLst>
            </p:cNvPr>
            <p:cNvSpPr/>
            <p:nvPr/>
          </p:nvSpPr>
          <p:spPr>
            <a:xfrm>
              <a:off x="12579137" y="628650"/>
              <a:ext cx="841530" cy="8629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raphic 71" descr="Old Key with solid fill">
              <a:extLst>
                <a:ext uri="{FF2B5EF4-FFF2-40B4-BE49-F238E27FC236}">
                  <a16:creationId xmlns:a16="http://schemas.microsoft.com/office/drawing/2014/main" id="{D0F99CCE-0575-6BE0-ACD6-58D9C21EFE19}"/>
                </a:ext>
              </a:extLst>
            </p:cNvPr>
            <p:cNvSpPr/>
            <p:nvPr/>
          </p:nvSpPr>
          <p:spPr>
            <a:xfrm>
              <a:off x="12665985" y="726863"/>
              <a:ext cx="640080" cy="640080"/>
            </a:xfrm>
            <a:custGeom>
              <a:avLst/>
              <a:gdLst>
                <a:gd name="connsiteX0" fmla="*/ 775335 w 775335"/>
                <a:gd name="connsiteY0" fmla="*/ 197233 h 782068"/>
                <a:gd name="connsiteX1" fmla="*/ 752475 w 775335"/>
                <a:gd name="connsiteY1" fmla="*/ 174373 h 782068"/>
                <a:gd name="connsiteX2" fmla="*/ 727710 w 775335"/>
                <a:gd name="connsiteY2" fmla="*/ 174373 h 782068"/>
                <a:gd name="connsiteX3" fmla="*/ 702945 w 775335"/>
                <a:gd name="connsiteY3" fmla="*/ 48643 h 782068"/>
                <a:gd name="connsiteX4" fmla="*/ 602933 w 775335"/>
                <a:gd name="connsiteY4" fmla="*/ 48643 h 782068"/>
                <a:gd name="connsiteX5" fmla="*/ 602933 w 775335"/>
                <a:gd name="connsiteY5" fmla="*/ 24831 h 782068"/>
                <a:gd name="connsiteX6" fmla="*/ 581978 w 775335"/>
                <a:gd name="connsiteY6" fmla="*/ 66 h 782068"/>
                <a:gd name="connsiteX7" fmla="*/ 556260 w 775335"/>
                <a:gd name="connsiteY7" fmla="*/ 21021 h 782068"/>
                <a:gd name="connsiteX8" fmla="*/ 556260 w 775335"/>
                <a:gd name="connsiteY8" fmla="*/ 23878 h 782068"/>
                <a:gd name="connsiteX9" fmla="*/ 556260 w 775335"/>
                <a:gd name="connsiteY9" fmla="*/ 47691 h 782068"/>
                <a:gd name="connsiteX10" fmla="*/ 549593 w 775335"/>
                <a:gd name="connsiteY10" fmla="*/ 40071 h 782068"/>
                <a:gd name="connsiteX11" fmla="*/ 421958 w 775335"/>
                <a:gd name="connsiteY11" fmla="*/ 40071 h 782068"/>
                <a:gd name="connsiteX12" fmla="*/ 421958 w 775335"/>
                <a:gd name="connsiteY12" fmla="*/ 167706 h 782068"/>
                <a:gd name="connsiteX13" fmla="*/ 429577 w 775335"/>
                <a:gd name="connsiteY13" fmla="*/ 174373 h 782068"/>
                <a:gd name="connsiteX14" fmla="*/ 406718 w 775335"/>
                <a:gd name="connsiteY14" fmla="*/ 174373 h 782068"/>
                <a:gd name="connsiteX15" fmla="*/ 381952 w 775335"/>
                <a:gd name="connsiteY15" fmla="*/ 195328 h 782068"/>
                <a:gd name="connsiteX16" fmla="*/ 402908 w 775335"/>
                <a:gd name="connsiteY16" fmla="*/ 221046 h 782068"/>
                <a:gd name="connsiteX17" fmla="*/ 405765 w 775335"/>
                <a:gd name="connsiteY17" fmla="*/ 221046 h 782068"/>
                <a:gd name="connsiteX18" fmla="*/ 428625 w 775335"/>
                <a:gd name="connsiteY18" fmla="*/ 221046 h 782068"/>
                <a:gd name="connsiteX19" fmla="*/ 413385 w 775335"/>
                <a:gd name="connsiteY19" fmla="*/ 277243 h 782068"/>
                <a:gd name="connsiteX20" fmla="*/ 401955 w 775335"/>
                <a:gd name="connsiteY20" fmla="*/ 304866 h 782068"/>
                <a:gd name="connsiteX21" fmla="*/ 5715 w 775335"/>
                <a:gd name="connsiteY21" fmla="*/ 703011 h 782068"/>
                <a:gd name="connsiteX22" fmla="*/ 5715 w 775335"/>
                <a:gd name="connsiteY22" fmla="*/ 729681 h 782068"/>
                <a:gd name="connsiteX23" fmla="*/ 45720 w 775335"/>
                <a:gd name="connsiteY23" fmla="*/ 769686 h 782068"/>
                <a:gd name="connsiteX24" fmla="*/ 72390 w 775335"/>
                <a:gd name="connsiteY24" fmla="*/ 769686 h 782068"/>
                <a:gd name="connsiteX25" fmla="*/ 99060 w 775335"/>
                <a:gd name="connsiteY25" fmla="*/ 743016 h 782068"/>
                <a:gd name="connsiteX26" fmla="*/ 132398 w 775335"/>
                <a:gd name="connsiteY26" fmla="*/ 776353 h 782068"/>
                <a:gd name="connsiteX27" fmla="*/ 159068 w 775335"/>
                <a:gd name="connsiteY27" fmla="*/ 776353 h 782068"/>
                <a:gd name="connsiteX28" fmla="*/ 185738 w 775335"/>
                <a:gd name="connsiteY28" fmla="*/ 749683 h 782068"/>
                <a:gd name="connsiteX29" fmla="*/ 185738 w 775335"/>
                <a:gd name="connsiteY29" fmla="*/ 723013 h 782068"/>
                <a:gd name="connsiteX30" fmla="*/ 152400 w 775335"/>
                <a:gd name="connsiteY30" fmla="*/ 689676 h 782068"/>
                <a:gd name="connsiteX31" fmla="*/ 179070 w 775335"/>
                <a:gd name="connsiteY31" fmla="*/ 663006 h 782068"/>
                <a:gd name="connsiteX32" fmla="*/ 233363 w 775335"/>
                <a:gd name="connsiteY32" fmla="*/ 717298 h 782068"/>
                <a:gd name="connsiteX33" fmla="*/ 260032 w 775335"/>
                <a:gd name="connsiteY33" fmla="*/ 717298 h 782068"/>
                <a:gd name="connsiteX34" fmla="*/ 260032 w 775335"/>
                <a:gd name="connsiteY34" fmla="*/ 717298 h 782068"/>
                <a:gd name="connsiteX35" fmla="*/ 300038 w 775335"/>
                <a:gd name="connsiteY35" fmla="*/ 677293 h 782068"/>
                <a:gd name="connsiteX36" fmla="*/ 300038 w 775335"/>
                <a:gd name="connsiteY36" fmla="*/ 650623 h 782068"/>
                <a:gd name="connsiteX37" fmla="*/ 247650 w 775335"/>
                <a:gd name="connsiteY37" fmla="*/ 595378 h 782068"/>
                <a:gd name="connsiteX38" fmla="*/ 469583 w 775335"/>
                <a:gd name="connsiteY38" fmla="*/ 373446 h 782068"/>
                <a:gd name="connsiteX39" fmla="*/ 498158 w 775335"/>
                <a:gd name="connsiteY39" fmla="*/ 362016 h 782068"/>
                <a:gd name="connsiteX40" fmla="*/ 503873 w 775335"/>
                <a:gd name="connsiteY40" fmla="*/ 362016 h 782068"/>
                <a:gd name="connsiteX41" fmla="*/ 554355 w 775335"/>
                <a:gd name="connsiteY41" fmla="*/ 346776 h 782068"/>
                <a:gd name="connsiteX42" fmla="*/ 554355 w 775335"/>
                <a:gd name="connsiteY42" fmla="*/ 371541 h 782068"/>
                <a:gd name="connsiteX43" fmla="*/ 575310 w 775335"/>
                <a:gd name="connsiteY43" fmla="*/ 396306 h 782068"/>
                <a:gd name="connsiteX44" fmla="*/ 601028 w 775335"/>
                <a:gd name="connsiteY44" fmla="*/ 375351 h 782068"/>
                <a:gd name="connsiteX45" fmla="*/ 601028 w 775335"/>
                <a:gd name="connsiteY45" fmla="*/ 372493 h 782068"/>
                <a:gd name="connsiteX46" fmla="*/ 601028 w 775335"/>
                <a:gd name="connsiteY46" fmla="*/ 348681 h 782068"/>
                <a:gd name="connsiteX47" fmla="*/ 607695 w 775335"/>
                <a:gd name="connsiteY47" fmla="*/ 356301 h 782068"/>
                <a:gd name="connsiteX48" fmla="*/ 735330 w 775335"/>
                <a:gd name="connsiteY48" fmla="*/ 356301 h 782068"/>
                <a:gd name="connsiteX49" fmla="*/ 735330 w 775335"/>
                <a:gd name="connsiteY49" fmla="*/ 228666 h 782068"/>
                <a:gd name="connsiteX50" fmla="*/ 735330 w 775335"/>
                <a:gd name="connsiteY50" fmla="*/ 228666 h 782068"/>
                <a:gd name="connsiteX51" fmla="*/ 727710 w 775335"/>
                <a:gd name="connsiteY51" fmla="*/ 221998 h 782068"/>
                <a:gd name="connsiteX52" fmla="*/ 751523 w 775335"/>
                <a:gd name="connsiteY52" fmla="*/ 221998 h 782068"/>
                <a:gd name="connsiteX53" fmla="*/ 775335 w 775335"/>
                <a:gd name="connsiteY53" fmla="*/ 198186 h 782068"/>
                <a:gd name="connsiteX54" fmla="*/ 775335 w 775335"/>
                <a:gd name="connsiteY54" fmla="*/ 197233 h 782068"/>
                <a:gd name="connsiteX55" fmla="*/ 621983 w 775335"/>
                <a:gd name="connsiteY55" fmla="*/ 93411 h 782068"/>
                <a:gd name="connsiteX56" fmla="*/ 682943 w 775335"/>
                <a:gd name="connsiteY56" fmla="*/ 93411 h 782068"/>
                <a:gd name="connsiteX57" fmla="*/ 682943 w 775335"/>
                <a:gd name="connsiteY57" fmla="*/ 154371 h 782068"/>
                <a:gd name="connsiteX58" fmla="*/ 621983 w 775335"/>
                <a:gd name="connsiteY58" fmla="*/ 154371 h 782068"/>
                <a:gd name="connsiteX59" fmla="*/ 609600 w 775335"/>
                <a:gd name="connsiteY59" fmla="*/ 123891 h 782068"/>
                <a:gd name="connsiteX60" fmla="*/ 621983 w 775335"/>
                <a:gd name="connsiteY60" fmla="*/ 93411 h 782068"/>
                <a:gd name="connsiteX61" fmla="*/ 453390 w 775335"/>
                <a:gd name="connsiteY61" fmla="*/ 73408 h 782068"/>
                <a:gd name="connsiteX62" fmla="*/ 514350 w 775335"/>
                <a:gd name="connsiteY62" fmla="*/ 73408 h 782068"/>
                <a:gd name="connsiteX63" fmla="*/ 514350 w 775335"/>
                <a:gd name="connsiteY63" fmla="*/ 134368 h 782068"/>
                <a:gd name="connsiteX64" fmla="*/ 453390 w 775335"/>
                <a:gd name="connsiteY64" fmla="*/ 134368 h 782068"/>
                <a:gd name="connsiteX65" fmla="*/ 441008 w 775335"/>
                <a:gd name="connsiteY65" fmla="*/ 103888 h 782068"/>
                <a:gd name="connsiteX66" fmla="*/ 453390 w 775335"/>
                <a:gd name="connsiteY66" fmla="*/ 73408 h 782068"/>
                <a:gd name="connsiteX67" fmla="*/ 534353 w 775335"/>
                <a:gd name="connsiteY67" fmla="*/ 302961 h 782068"/>
                <a:gd name="connsiteX68" fmla="*/ 473393 w 775335"/>
                <a:gd name="connsiteY68" fmla="*/ 302961 h 782068"/>
                <a:gd name="connsiteX69" fmla="*/ 473393 w 775335"/>
                <a:gd name="connsiteY69" fmla="*/ 242001 h 782068"/>
                <a:gd name="connsiteX70" fmla="*/ 534353 w 775335"/>
                <a:gd name="connsiteY70" fmla="*/ 242001 h 782068"/>
                <a:gd name="connsiteX71" fmla="*/ 546735 w 775335"/>
                <a:gd name="connsiteY71" fmla="*/ 272481 h 782068"/>
                <a:gd name="connsiteX72" fmla="*/ 534353 w 775335"/>
                <a:gd name="connsiteY72" fmla="*/ 302961 h 782068"/>
                <a:gd name="connsiteX73" fmla="*/ 702945 w 775335"/>
                <a:gd name="connsiteY73" fmla="*/ 322963 h 782068"/>
                <a:gd name="connsiteX74" fmla="*/ 641985 w 775335"/>
                <a:gd name="connsiteY74" fmla="*/ 322963 h 782068"/>
                <a:gd name="connsiteX75" fmla="*/ 641985 w 775335"/>
                <a:gd name="connsiteY75" fmla="*/ 262003 h 782068"/>
                <a:gd name="connsiteX76" fmla="*/ 702945 w 775335"/>
                <a:gd name="connsiteY76" fmla="*/ 262003 h 782068"/>
                <a:gd name="connsiteX77" fmla="*/ 715328 w 775335"/>
                <a:gd name="connsiteY77" fmla="*/ 292483 h 782068"/>
                <a:gd name="connsiteX78" fmla="*/ 702945 w 775335"/>
                <a:gd name="connsiteY78" fmla="*/ 322963 h 7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75335" h="782068">
                  <a:moveTo>
                    <a:pt x="775335" y="197233"/>
                  </a:moveTo>
                  <a:cubicBezTo>
                    <a:pt x="775335" y="184851"/>
                    <a:pt x="764858" y="174373"/>
                    <a:pt x="752475" y="174373"/>
                  </a:cubicBezTo>
                  <a:lnTo>
                    <a:pt x="727710" y="174373"/>
                  </a:lnTo>
                  <a:cubicBezTo>
                    <a:pt x="755333" y="132463"/>
                    <a:pt x="743903" y="76266"/>
                    <a:pt x="702945" y="48643"/>
                  </a:cubicBezTo>
                  <a:cubicBezTo>
                    <a:pt x="672465" y="28641"/>
                    <a:pt x="633413" y="28641"/>
                    <a:pt x="602933" y="48643"/>
                  </a:cubicBezTo>
                  <a:lnTo>
                    <a:pt x="602933" y="24831"/>
                  </a:lnTo>
                  <a:cubicBezTo>
                    <a:pt x="602933" y="12448"/>
                    <a:pt x="594360" y="1971"/>
                    <a:pt x="581978" y="66"/>
                  </a:cubicBezTo>
                  <a:cubicBezTo>
                    <a:pt x="568643" y="-887"/>
                    <a:pt x="557213" y="8638"/>
                    <a:pt x="556260" y="21021"/>
                  </a:cubicBezTo>
                  <a:cubicBezTo>
                    <a:pt x="556260" y="21973"/>
                    <a:pt x="556260" y="22926"/>
                    <a:pt x="556260" y="23878"/>
                  </a:cubicBezTo>
                  <a:lnTo>
                    <a:pt x="556260" y="47691"/>
                  </a:lnTo>
                  <a:cubicBezTo>
                    <a:pt x="554355" y="44833"/>
                    <a:pt x="552450" y="42928"/>
                    <a:pt x="549593" y="40071"/>
                  </a:cubicBezTo>
                  <a:cubicBezTo>
                    <a:pt x="514350" y="4828"/>
                    <a:pt x="457200" y="4828"/>
                    <a:pt x="421958" y="40071"/>
                  </a:cubicBezTo>
                  <a:cubicBezTo>
                    <a:pt x="386715" y="75313"/>
                    <a:pt x="386715" y="132463"/>
                    <a:pt x="421958" y="167706"/>
                  </a:cubicBezTo>
                  <a:cubicBezTo>
                    <a:pt x="423863" y="169611"/>
                    <a:pt x="426720" y="172468"/>
                    <a:pt x="429577" y="174373"/>
                  </a:cubicBezTo>
                  <a:lnTo>
                    <a:pt x="406718" y="174373"/>
                  </a:lnTo>
                  <a:cubicBezTo>
                    <a:pt x="394335" y="174373"/>
                    <a:pt x="383858" y="182946"/>
                    <a:pt x="381952" y="195328"/>
                  </a:cubicBezTo>
                  <a:cubicBezTo>
                    <a:pt x="381000" y="208663"/>
                    <a:pt x="390525" y="220093"/>
                    <a:pt x="402908" y="221046"/>
                  </a:cubicBezTo>
                  <a:cubicBezTo>
                    <a:pt x="403860" y="221046"/>
                    <a:pt x="404813" y="221046"/>
                    <a:pt x="405765" y="221046"/>
                  </a:cubicBezTo>
                  <a:lnTo>
                    <a:pt x="428625" y="221046"/>
                  </a:lnTo>
                  <a:cubicBezTo>
                    <a:pt x="417195" y="237238"/>
                    <a:pt x="412433" y="257241"/>
                    <a:pt x="413385" y="277243"/>
                  </a:cubicBezTo>
                  <a:cubicBezTo>
                    <a:pt x="413385" y="287721"/>
                    <a:pt x="409575" y="298198"/>
                    <a:pt x="401955" y="304866"/>
                  </a:cubicBezTo>
                  <a:lnTo>
                    <a:pt x="5715" y="703011"/>
                  </a:lnTo>
                  <a:cubicBezTo>
                    <a:pt x="-1905" y="710631"/>
                    <a:pt x="-1905" y="722061"/>
                    <a:pt x="5715" y="729681"/>
                  </a:cubicBezTo>
                  <a:lnTo>
                    <a:pt x="45720" y="769686"/>
                  </a:lnTo>
                  <a:cubicBezTo>
                    <a:pt x="53340" y="777306"/>
                    <a:pt x="64770" y="777306"/>
                    <a:pt x="72390" y="769686"/>
                  </a:cubicBezTo>
                  <a:lnTo>
                    <a:pt x="99060" y="743016"/>
                  </a:lnTo>
                  <a:lnTo>
                    <a:pt x="132398" y="776353"/>
                  </a:lnTo>
                  <a:cubicBezTo>
                    <a:pt x="140018" y="783973"/>
                    <a:pt x="151448" y="783973"/>
                    <a:pt x="159068" y="776353"/>
                  </a:cubicBezTo>
                  <a:lnTo>
                    <a:pt x="185738" y="749683"/>
                  </a:lnTo>
                  <a:cubicBezTo>
                    <a:pt x="193357" y="742063"/>
                    <a:pt x="193357" y="730633"/>
                    <a:pt x="185738" y="723013"/>
                  </a:cubicBezTo>
                  <a:lnTo>
                    <a:pt x="152400" y="689676"/>
                  </a:lnTo>
                  <a:lnTo>
                    <a:pt x="179070" y="663006"/>
                  </a:lnTo>
                  <a:lnTo>
                    <a:pt x="233363" y="717298"/>
                  </a:lnTo>
                  <a:cubicBezTo>
                    <a:pt x="240982" y="724918"/>
                    <a:pt x="252413" y="724918"/>
                    <a:pt x="260032" y="717298"/>
                  </a:cubicBezTo>
                  <a:lnTo>
                    <a:pt x="260032" y="717298"/>
                  </a:lnTo>
                  <a:lnTo>
                    <a:pt x="300038" y="677293"/>
                  </a:lnTo>
                  <a:cubicBezTo>
                    <a:pt x="307658" y="669673"/>
                    <a:pt x="307658" y="658243"/>
                    <a:pt x="300038" y="650623"/>
                  </a:cubicBezTo>
                  <a:lnTo>
                    <a:pt x="247650" y="595378"/>
                  </a:lnTo>
                  <a:lnTo>
                    <a:pt x="469583" y="373446"/>
                  </a:lnTo>
                  <a:cubicBezTo>
                    <a:pt x="477202" y="365826"/>
                    <a:pt x="487680" y="362016"/>
                    <a:pt x="498158" y="362016"/>
                  </a:cubicBezTo>
                  <a:cubicBezTo>
                    <a:pt x="500063" y="362016"/>
                    <a:pt x="501968" y="362016"/>
                    <a:pt x="503873" y="362016"/>
                  </a:cubicBezTo>
                  <a:cubicBezTo>
                    <a:pt x="521970" y="362016"/>
                    <a:pt x="539115" y="356301"/>
                    <a:pt x="554355" y="346776"/>
                  </a:cubicBezTo>
                  <a:lnTo>
                    <a:pt x="554355" y="371541"/>
                  </a:lnTo>
                  <a:cubicBezTo>
                    <a:pt x="554355" y="383923"/>
                    <a:pt x="562928" y="394401"/>
                    <a:pt x="575310" y="396306"/>
                  </a:cubicBezTo>
                  <a:cubicBezTo>
                    <a:pt x="588645" y="397258"/>
                    <a:pt x="600075" y="387733"/>
                    <a:pt x="601028" y="375351"/>
                  </a:cubicBezTo>
                  <a:cubicBezTo>
                    <a:pt x="601028" y="374398"/>
                    <a:pt x="601028" y="373446"/>
                    <a:pt x="601028" y="372493"/>
                  </a:cubicBezTo>
                  <a:lnTo>
                    <a:pt x="601028" y="348681"/>
                  </a:lnTo>
                  <a:cubicBezTo>
                    <a:pt x="602933" y="351538"/>
                    <a:pt x="604838" y="353443"/>
                    <a:pt x="607695" y="356301"/>
                  </a:cubicBezTo>
                  <a:cubicBezTo>
                    <a:pt x="642938" y="391543"/>
                    <a:pt x="700088" y="391543"/>
                    <a:pt x="735330" y="356301"/>
                  </a:cubicBezTo>
                  <a:cubicBezTo>
                    <a:pt x="770573" y="321058"/>
                    <a:pt x="770573" y="263908"/>
                    <a:pt x="735330" y="228666"/>
                  </a:cubicBezTo>
                  <a:lnTo>
                    <a:pt x="735330" y="228666"/>
                  </a:lnTo>
                  <a:cubicBezTo>
                    <a:pt x="733425" y="226761"/>
                    <a:pt x="730568" y="223903"/>
                    <a:pt x="727710" y="221998"/>
                  </a:cubicBezTo>
                  <a:lnTo>
                    <a:pt x="751523" y="221998"/>
                  </a:lnTo>
                  <a:cubicBezTo>
                    <a:pt x="764858" y="221998"/>
                    <a:pt x="775335" y="211521"/>
                    <a:pt x="775335" y="198186"/>
                  </a:cubicBezTo>
                  <a:lnTo>
                    <a:pt x="775335" y="197233"/>
                  </a:lnTo>
                  <a:close/>
                  <a:moveTo>
                    <a:pt x="621983" y="93411"/>
                  </a:moveTo>
                  <a:cubicBezTo>
                    <a:pt x="639128" y="76266"/>
                    <a:pt x="665798" y="76266"/>
                    <a:pt x="682943" y="93411"/>
                  </a:cubicBezTo>
                  <a:cubicBezTo>
                    <a:pt x="700088" y="110556"/>
                    <a:pt x="700088" y="137226"/>
                    <a:pt x="682943" y="154371"/>
                  </a:cubicBezTo>
                  <a:cubicBezTo>
                    <a:pt x="665798" y="171516"/>
                    <a:pt x="639128" y="171516"/>
                    <a:pt x="621983" y="154371"/>
                  </a:cubicBezTo>
                  <a:cubicBezTo>
                    <a:pt x="614363" y="146751"/>
                    <a:pt x="609600" y="135321"/>
                    <a:pt x="609600" y="123891"/>
                  </a:cubicBezTo>
                  <a:cubicBezTo>
                    <a:pt x="609600" y="112461"/>
                    <a:pt x="613410" y="101983"/>
                    <a:pt x="621983" y="93411"/>
                  </a:cubicBezTo>
                  <a:close/>
                  <a:moveTo>
                    <a:pt x="453390" y="73408"/>
                  </a:moveTo>
                  <a:cubicBezTo>
                    <a:pt x="470535" y="56263"/>
                    <a:pt x="497205" y="56263"/>
                    <a:pt x="514350" y="73408"/>
                  </a:cubicBezTo>
                  <a:cubicBezTo>
                    <a:pt x="531495" y="90553"/>
                    <a:pt x="531495" y="117223"/>
                    <a:pt x="514350" y="134368"/>
                  </a:cubicBezTo>
                  <a:cubicBezTo>
                    <a:pt x="497205" y="151513"/>
                    <a:pt x="470535" y="151513"/>
                    <a:pt x="453390" y="134368"/>
                  </a:cubicBezTo>
                  <a:cubicBezTo>
                    <a:pt x="445770" y="126748"/>
                    <a:pt x="441008" y="115318"/>
                    <a:pt x="441008" y="103888"/>
                  </a:cubicBezTo>
                  <a:cubicBezTo>
                    <a:pt x="441008" y="92458"/>
                    <a:pt x="445770" y="81981"/>
                    <a:pt x="453390" y="73408"/>
                  </a:cubicBezTo>
                  <a:close/>
                  <a:moveTo>
                    <a:pt x="534353" y="302961"/>
                  </a:moveTo>
                  <a:cubicBezTo>
                    <a:pt x="517208" y="320106"/>
                    <a:pt x="490538" y="320106"/>
                    <a:pt x="473393" y="302961"/>
                  </a:cubicBezTo>
                  <a:cubicBezTo>
                    <a:pt x="456248" y="285816"/>
                    <a:pt x="456248" y="259146"/>
                    <a:pt x="473393" y="242001"/>
                  </a:cubicBezTo>
                  <a:cubicBezTo>
                    <a:pt x="490538" y="224856"/>
                    <a:pt x="517208" y="224856"/>
                    <a:pt x="534353" y="242001"/>
                  </a:cubicBezTo>
                  <a:cubicBezTo>
                    <a:pt x="541973" y="249621"/>
                    <a:pt x="546735" y="261051"/>
                    <a:pt x="546735" y="272481"/>
                  </a:cubicBezTo>
                  <a:cubicBezTo>
                    <a:pt x="546735" y="283911"/>
                    <a:pt x="541973" y="294388"/>
                    <a:pt x="534353" y="302961"/>
                  </a:cubicBezTo>
                  <a:close/>
                  <a:moveTo>
                    <a:pt x="702945" y="322963"/>
                  </a:moveTo>
                  <a:cubicBezTo>
                    <a:pt x="685800" y="340108"/>
                    <a:pt x="659130" y="340108"/>
                    <a:pt x="641985" y="322963"/>
                  </a:cubicBezTo>
                  <a:cubicBezTo>
                    <a:pt x="624840" y="305818"/>
                    <a:pt x="624840" y="279148"/>
                    <a:pt x="641985" y="262003"/>
                  </a:cubicBezTo>
                  <a:cubicBezTo>
                    <a:pt x="659130" y="244858"/>
                    <a:pt x="685800" y="244858"/>
                    <a:pt x="702945" y="262003"/>
                  </a:cubicBezTo>
                  <a:cubicBezTo>
                    <a:pt x="710565" y="269623"/>
                    <a:pt x="715328" y="281053"/>
                    <a:pt x="715328" y="292483"/>
                  </a:cubicBezTo>
                  <a:cubicBezTo>
                    <a:pt x="715328" y="303913"/>
                    <a:pt x="710565" y="314391"/>
                    <a:pt x="702945" y="3229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88" name="Picture 87" descr="A hand holding a coin&#10;&#10;Description automatically generated">
            <a:extLst>
              <a:ext uri="{FF2B5EF4-FFF2-40B4-BE49-F238E27FC236}">
                <a16:creationId xmlns:a16="http://schemas.microsoft.com/office/drawing/2014/main" id="{002F7566-0140-4F6B-AB8A-58198C18B4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7758" y="1897802"/>
            <a:ext cx="731520" cy="7315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black and white circular arrow with a gear inside&#10;&#10;Description automatically generated">
            <a:extLst>
              <a:ext uri="{FF2B5EF4-FFF2-40B4-BE49-F238E27FC236}">
                <a16:creationId xmlns:a16="http://schemas.microsoft.com/office/drawing/2014/main" id="{A788F493-CD0B-519A-E049-E872CF986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83427" y="2630185"/>
            <a:ext cx="687588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99B80C-6B63-6F41-2A20-FFAC37E24743}"/>
              </a:ext>
            </a:extLst>
          </p:cNvPr>
          <p:cNvSpPr/>
          <p:nvPr/>
        </p:nvSpPr>
        <p:spPr>
          <a:xfrm>
            <a:off x="1249355" y="353154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Addressing Risks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A8CB1-6F54-DA1C-D0E3-7B134473A032}"/>
              </a:ext>
            </a:extLst>
          </p:cNvPr>
          <p:cNvSpPr/>
          <p:nvPr/>
        </p:nvSpPr>
        <p:spPr>
          <a:xfrm>
            <a:off x="384313" y="8120425"/>
            <a:ext cx="3140763" cy="3786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Fixed Costs</a:t>
            </a:r>
          </a:p>
          <a:p>
            <a:pPr algn="ctr"/>
            <a:endParaRPr lang="en-US" b="1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Total Office Space - $7.2K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A51E5-6CBD-625C-4761-6B4C05EBAD99}"/>
              </a:ext>
            </a:extLst>
          </p:cNvPr>
          <p:cNvSpPr/>
          <p:nvPr/>
        </p:nvSpPr>
        <p:spPr>
          <a:xfrm>
            <a:off x="7403691" y="8118813"/>
            <a:ext cx="3140763" cy="378631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endParaRPr lang="en-US" b="1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en-US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Project/Initiative Costs:</a:t>
            </a:r>
          </a:p>
          <a:p>
            <a:pPr algn="l"/>
            <a:endParaRPr lang="en-US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Development, Testing, Compliance: $15K</a:t>
            </a: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Marketing &amp; Outreach: $20K</a:t>
            </a:r>
          </a:p>
          <a:p>
            <a:pPr marL="117475" lvl="1" algn="l"/>
            <a:r>
              <a:rPr lang="en-US" b="0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Initiatives Total: $60K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64168-F598-4EF0-253B-A1D6AF5EB0EE}"/>
              </a:ext>
            </a:extLst>
          </p:cNvPr>
          <p:cNvSpPr txBox="1"/>
          <p:nvPr/>
        </p:nvSpPr>
        <p:spPr>
          <a:xfrm>
            <a:off x="3910209" y="1618963"/>
            <a:ext cx="31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/>
              <a:buChar char="•"/>
            </a:pPr>
            <a:endParaRPr lang="en-US" sz="18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C123E1-09A9-7688-8555-821423DC8EC5}"/>
              </a:ext>
            </a:extLst>
          </p:cNvPr>
          <p:cNvSpPr/>
          <p:nvPr/>
        </p:nvSpPr>
        <p:spPr>
          <a:xfrm>
            <a:off x="2949932" y="12431140"/>
            <a:ext cx="5234609" cy="100716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badi" panose="020B0604020104020204" pitchFamily="34" charset="0"/>
              </a:rPr>
              <a:t>Total Cost – $238K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695EE1-8B3F-3B98-9D57-613B2C09C68D}"/>
              </a:ext>
            </a:extLst>
          </p:cNvPr>
          <p:cNvSpPr/>
          <p:nvPr/>
        </p:nvSpPr>
        <p:spPr>
          <a:xfrm>
            <a:off x="3902717" y="8124631"/>
            <a:ext cx="3140763" cy="378631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Operational Costs</a:t>
            </a:r>
          </a:p>
          <a:p>
            <a:pPr algn="ctr"/>
            <a:endParaRPr lang="en-US" b="1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Total Salaries - $136K</a:t>
            </a: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41ADBD64-7377-50BB-9F68-43F3FC26CA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07685" y="8332112"/>
            <a:ext cx="914400" cy="914400"/>
          </a:xfrm>
          <a:prstGeom prst="rect">
            <a:avLst/>
          </a:prstGeom>
        </p:spPr>
      </p:pic>
      <p:pic>
        <p:nvPicPr>
          <p:cNvPr id="24" name="Graphic 23" descr="Single gear with solid fill">
            <a:extLst>
              <a:ext uri="{FF2B5EF4-FFF2-40B4-BE49-F238E27FC236}">
                <a16:creationId xmlns:a16="http://schemas.microsoft.com/office/drawing/2014/main" id="{D0992D2A-D4FD-470F-2D76-AC186D195E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8514" y="8332112"/>
            <a:ext cx="914400" cy="914400"/>
          </a:xfrm>
          <a:prstGeom prst="rect">
            <a:avLst/>
          </a:prstGeom>
        </p:spPr>
      </p:pic>
      <p:pic>
        <p:nvPicPr>
          <p:cNvPr id="26" name="Graphic 25" descr="Marketing with solid fill">
            <a:extLst>
              <a:ext uri="{FF2B5EF4-FFF2-40B4-BE49-F238E27FC236}">
                <a16:creationId xmlns:a16="http://schemas.microsoft.com/office/drawing/2014/main" id="{FF378555-7FED-815B-F9E9-7355F58CFD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1297" y="8353478"/>
            <a:ext cx="914400" cy="914400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B0DE3C16-E3D2-5B8D-BCD0-D987AFB6F6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70345" y="5749669"/>
            <a:ext cx="725133" cy="7251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EF1A38-758B-CA16-DEAB-F854F1088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051417"/>
              </p:ext>
            </p:extLst>
          </p:nvPr>
        </p:nvGraphicFramePr>
        <p:xfrm>
          <a:off x="473617" y="1830936"/>
          <a:ext cx="10028513" cy="456883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195566">
                  <a:extLst>
                    <a:ext uri="{9D8B030D-6E8A-4147-A177-3AD203B41FA5}">
                      <a16:colId xmlns:a16="http://schemas.microsoft.com/office/drawing/2014/main" val="4062844076"/>
                    </a:ext>
                  </a:extLst>
                </a:gridCol>
                <a:gridCol w="5832947">
                  <a:extLst>
                    <a:ext uri="{9D8B030D-6E8A-4147-A177-3AD203B41FA5}">
                      <a16:colId xmlns:a16="http://schemas.microsoft.com/office/drawing/2014/main" val="734998135"/>
                    </a:ext>
                  </a:extLst>
                </a:gridCol>
              </a:tblGrid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Risks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364867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Data Security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Implement robust security to protect user data</a:t>
                      </a:r>
                      <a:endParaRPr lang="en-US" sz="2600" b="0" kern="12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7049"/>
                  </a:ext>
                </a:extLst>
              </a:tr>
              <a:tr h="836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Legal Concerns </a:t>
                      </a:r>
                      <a:endParaRPr lang="en-US" sz="26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Staying vigilant with legal compliance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12871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User Adoption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Educate users about  benefits, privacy, and data transparency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06042"/>
                  </a:ext>
                </a:extLst>
              </a:tr>
              <a:tr h="910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Existing Competition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Innovate and  prioritize user experience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425827"/>
                  </a:ext>
                </a:extLst>
              </a:tr>
            </a:tbl>
          </a:graphicData>
        </a:graphic>
      </p:graphicFrame>
      <p:pic>
        <p:nvPicPr>
          <p:cNvPr id="4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88D16BFC-BD7E-56E3-EB9B-0A0CA9CF2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339" y="4118022"/>
            <a:ext cx="731520" cy="731520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E2D37E7-CF64-F5FB-5759-6BBEE892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30394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a grid face&#10;&#10;Description automatically generated">
            <a:extLst>
              <a:ext uri="{FF2B5EF4-FFF2-40B4-BE49-F238E27FC236}">
                <a16:creationId xmlns:a16="http://schemas.microsoft.com/office/drawing/2014/main" id="{2FE049B7-38EA-3F48-8347-62CF395F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3105" y="618979"/>
            <a:ext cx="16534552" cy="914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479FE-9015-D6C8-094E-92708009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B9F02-B367-1D52-8706-6FAC6BA27A9B}"/>
              </a:ext>
            </a:extLst>
          </p:cNvPr>
          <p:cNvSpPr txBox="1"/>
          <p:nvPr/>
        </p:nvSpPr>
        <p:spPr>
          <a:xfrm>
            <a:off x="-8688191" y="1618963"/>
            <a:ext cx="311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/>
              <a:buChar char="•"/>
            </a:pPr>
            <a:endParaRPr lang="en-US" sz="1800" b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6" name="Graphic 5" descr="Flying Money with solid fill">
            <a:extLst>
              <a:ext uri="{FF2B5EF4-FFF2-40B4-BE49-F238E27FC236}">
                <a16:creationId xmlns:a16="http://schemas.microsoft.com/office/drawing/2014/main" id="{220ADFB2-77F0-97B6-CDD0-34E40FE1B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428055" y="5749669"/>
            <a:ext cx="725133" cy="72513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494C6D-2AF6-8B87-B3A6-4A21CC8B1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13505"/>
              </p:ext>
            </p:extLst>
          </p:nvPr>
        </p:nvGraphicFramePr>
        <p:xfrm>
          <a:off x="-12124783" y="1830936"/>
          <a:ext cx="10028513" cy="456883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195566">
                  <a:extLst>
                    <a:ext uri="{9D8B030D-6E8A-4147-A177-3AD203B41FA5}">
                      <a16:colId xmlns:a16="http://schemas.microsoft.com/office/drawing/2014/main" val="4062844076"/>
                    </a:ext>
                  </a:extLst>
                </a:gridCol>
                <a:gridCol w="5832947">
                  <a:extLst>
                    <a:ext uri="{9D8B030D-6E8A-4147-A177-3AD203B41FA5}">
                      <a16:colId xmlns:a16="http://schemas.microsoft.com/office/drawing/2014/main" val="734998135"/>
                    </a:ext>
                  </a:extLst>
                </a:gridCol>
              </a:tblGrid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Risks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364867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Data Security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kern="1200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Implement robust security to protect user data</a:t>
                      </a:r>
                      <a:endParaRPr lang="en-US" sz="2600" b="0" kern="12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7049"/>
                  </a:ext>
                </a:extLst>
              </a:tr>
              <a:tr h="836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Legal Concerns </a:t>
                      </a:r>
                      <a:endParaRPr lang="en-US" sz="26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Staying vigilant with legal compliance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12871"/>
                  </a:ext>
                </a:extLst>
              </a:tr>
              <a:tr h="9406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User Adoption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Educate users about  benefits, privacy, and data transparency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06042"/>
                  </a:ext>
                </a:extLst>
              </a:tr>
              <a:tr h="9107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Existing Competition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u="none" strike="noStrike" noProof="0">
                          <a:latin typeface="Abadi" panose="020B0604020104020204" pitchFamily="34" charset="0"/>
                        </a:rPr>
                        <a:t>Innovate and  prioritize user experience</a:t>
                      </a:r>
                      <a:endParaRPr lang="en-US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425827"/>
                  </a:ext>
                </a:extLst>
              </a:tr>
            </a:tbl>
          </a:graphicData>
        </a:graphic>
      </p:graphicFrame>
      <p:sp>
        <p:nvSpPr>
          <p:cNvPr id="17" name="Freeform 16">
            <a:extLst>
              <a:ext uri="{FF2B5EF4-FFF2-40B4-BE49-F238E27FC236}">
                <a16:creationId xmlns:a16="http://schemas.microsoft.com/office/drawing/2014/main" id="{FDD4D708-699C-49F2-D4B5-FB2CCCCE6788}"/>
              </a:ext>
            </a:extLst>
          </p:cNvPr>
          <p:cNvSpPr/>
          <p:nvPr/>
        </p:nvSpPr>
        <p:spPr>
          <a:xfrm>
            <a:off x="0" y="13652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181211" y="3446707"/>
                </a:moveTo>
                <a:lnTo>
                  <a:pt x="4260079" y="3651761"/>
                </a:lnTo>
                <a:lnTo>
                  <a:pt x="4102344" y="3651761"/>
                </a:lnTo>
                <a:close/>
                <a:moveTo>
                  <a:pt x="8862634" y="3185570"/>
                </a:moveTo>
                <a:cubicBezTo>
                  <a:pt x="8896517" y="3185570"/>
                  <a:pt x="8928356" y="3191996"/>
                  <a:pt x="8958151" y="3204848"/>
                </a:cubicBezTo>
                <a:cubicBezTo>
                  <a:pt x="8987945" y="3217700"/>
                  <a:pt x="9013941" y="3235227"/>
                  <a:pt x="9036141" y="3257426"/>
                </a:cubicBezTo>
                <a:cubicBezTo>
                  <a:pt x="9058340" y="3279626"/>
                  <a:pt x="9075867" y="3305623"/>
                  <a:pt x="9088719" y="3335417"/>
                </a:cubicBezTo>
                <a:cubicBezTo>
                  <a:pt x="9101571" y="3365211"/>
                  <a:pt x="9107998" y="3397050"/>
                  <a:pt x="9107998" y="3430933"/>
                </a:cubicBezTo>
                <a:cubicBezTo>
                  <a:pt x="9107998" y="3464817"/>
                  <a:pt x="9101571" y="3496656"/>
                  <a:pt x="9088719" y="3526450"/>
                </a:cubicBezTo>
                <a:cubicBezTo>
                  <a:pt x="9075867" y="3556244"/>
                  <a:pt x="9058340" y="3582241"/>
                  <a:pt x="9036141" y="3604441"/>
                </a:cubicBezTo>
                <a:cubicBezTo>
                  <a:pt x="9013941" y="3626640"/>
                  <a:pt x="8987945" y="3644166"/>
                  <a:pt x="8958151" y="3657019"/>
                </a:cubicBezTo>
                <a:cubicBezTo>
                  <a:pt x="8928356" y="3669871"/>
                  <a:pt x="8896517" y="3676297"/>
                  <a:pt x="8862634" y="3676297"/>
                </a:cubicBezTo>
                <a:cubicBezTo>
                  <a:pt x="8828750" y="3676297"/>
                  <a:pt x="8796911" y="3669871"/>
                  <a:pt x="8767117" y="3657019"/>
                </a:cubicBezTo>
                <a:cubicBezTo>
                  <a:pt x="8737323" y="3644166"/>
                  <a:pt x="8711325" y="3626640"/>
                  <a:pt x="8689126" y="3604441"/>
                </a:cubicBezTo>
                <a:cubicBezTo>
                  <a:pt x="8666926" y="3582241"/>
                  <a:pt x="8649401" y="3556244"/>
                  <a:pt x="8636549" y="3526450"/>
                </a:cubicBezTo>
                <a:cubicBezTo>
                  <a:pt x="8623696" y="3496656"/>
                  <a:pt x="8617270" y="3464817"/>
                  <a:pt x="8617270" y="3430933"/>
                </a:cubicBezTo>
                <a:cubicBezTo>
                  <a:pt x="8617270" y="3397050"/>
                  <a:pt x="8623696" y="3365211"/>
                  <a:pt x="8636549" y="3335417"/>
                </a:cubicBezTo>
                <a:cubicBezTo>
                  <a:pt x="8649401" y="3305623"/>
                  <a:pt x="8666926" y="3279626"/>
                  <a:pt x="8689126" y="3257426"/>
                </a:cubicBezTo>
                <a:cubicBezTo>
                  <a:pt x="8711325" y="3235227"/>
                  <a:pt x="8737323" y="3217700"/>
                  <a:pt x="8767117" y="3204848"/>
                </a:cubicBezTo>
                <a:cubicBezTo>
                  <a:pt x="8796911" y="3191996"/>
                  <a:pt x="8828750" y="3185570"/>
                  <a:pt x="8862634" y="3185570"/>
                </a:cubicBezTo>
                <a:close/>
                <a:moveTo>
                  <a:pt x="9565655" y="2845565"/>
                </a:moveTo>
                <a:lnTo>
                  <a:pt x="9565655" y="3588667"/>
                </a:lnTo>
                <a:cubicBezTo>
                  <a:pt x="9565655" y="3665782"/>
                  <a:pt x="9577047" y="3732965"/>
                  <a:pt x="9599831" y="3790216"/>
                </a:cubicBezTo>
                <a:cubicBezTo>
                  <a:pt x="9622615" y="3847468"/>
                  <a:pt x="9655038" y="3894788"/>
                  <a:pt x="9697100" y="3932177"/>
                </a:cubicBezTo>
                <a:cubicBezTo>
                  <a:pt x="9739162" y="3969566"/>
                  <a:pt x="9789988" y="3997607"/>
                  <a:pt x="9849576" y="4016302"/>
                </a:cubicBezTo>
                <a:cubicBezTo>
                  <a:pt x="9909165" y="4034996"/>
                  <a:pt x="9975763" y="4044343"/>
                  <a:pt x="10049373" y="4044343"/>
                </a:cubicBezTo>
                <a:cubicBezTo>
                  <a:pt x="10122982" y="4044343"/>
                  <a:pt x="10189581" y="4034996"/>
                  <a:pt x="10249169" y="4016302"/>
                </a:cubicBezTo>
                <a:cubicBezTo>
                  <a:pt x="10308757" y="3997607"/>
                  <a:pt x="10359875" y="3969566"/>
                  <a:pt x="10402522" y="3932177"/>
                </a:cubicBezTo>
                <a:cubicBezTo>
                  <a:pt x="10445168" y="3894788"/>
                  <a:pt x="10477884" y="3847468"/>
                  <a:pt x="10500667" y="3790216"/>
                </a:cubicBezTo>
                <a:cubicBezTo>
                  <a:pt x="10523451" y="3732965"/>
                  <a:pt x="10534843" y="3665782"/>
                  <a:pt x="10534843" y="3588667"/>
                </a:cubicBezTo>
                <a:lnTo>
                  <a:pt x="10534843" y="2845565"/>
                </a:lnTo>
                <a:lnTo>
                  <a:pt x="10159787" y="2845565"/>
                </a:lnTo>
                <a:lnTo>
                  <a:pt x="10159787" y="3572894"/>
                </a:lnTo>
                <a:cubicBezTo>
                  <a:pt x="10159787" y="3613788"/>
                  <a:pt x="10151315" y="3645043"/>
                  <a:pt x="10134373" y="3666658"/>
                </a:cubicBezTo>
                <a:cubicBezTo>
                  <a:pt x="10117433" y="3688273"/>
                  <a:pt x="10089098" y="3699081"/>
                  <a:pt x="10049373" y="3699081"/>
                </a:cubicBezTo>
                <a:cubicBezTo>
                  <a:pt x="10009646" y="3699081"/>
                  <a:pt x="9981313" y="3688273"/>
                  <a:pt x="9964372" y="3666658"/>
                </a:cubicBezTo>
                <a:cubicBezTo>
                  <a:pt x="9947430" y="3645043"/>
                  <a:pt x="9938959" y="3613788"/>
                  <a:pt x="9938959" y="3572894"/>
                </a:cubicBezTo>
                <a:lnTo>
                  <a:pt x="9938959" y="2845565"/>
                </a:lnTo>
                <a:close/>
                <a:moveTo>
                  <a:pt x="7274245" y="2845565"/>
                </a:moveTo>
                <a:lnTo>
                  <a:pt x="7637033" y="3511553"/>
                </a:lnTo>
                <a:lnTo>
                  <a:pt x="7637033" y="4014549"/>
                </a:lnTo>
                <a:lnTo>
                  <a:pt x="8010337" y="4014549"/>
                </a:lnTo>
                <a:lnTo>
                  <a:pt x="8010337" y="3511553"/>
                </a:lnTo>
                <a:lnTo>
                  <a:pt x="8373125" y="2845565"/>
                </a:lnTo>
                <a:lnTo>
                  <a:pt x="7957759" y="2845565"/>
                </a:lnTo>
                <a:lnTo>
                  <a:pt x="7824561" y="3092682"/>
                </a:lnTo>
                <a:lnTo>
                  <a:pt x="7689611" y="2845565"/>
                </a:lnTo>
                <a:close/>
                <a:moveTo>
                  <a:pt x="5903788" y="2845565"/>
                </a:moveTo>
                <a:lnTo>
                  <a:pt x="5903788" y="4014549"/>
                </a:lnTo>
                <a:lnTo>
                  <a:pt x="6282350" y="4014549"/>
                </a:lnTo>
                <a:lnTo>
                  <a:pt x="6282350" y="3653514"/>
                </a:lnTo>
                <a:lnTo>
                  <a:pt x="6531219" y="4014549"/>
                </a:lnTo>
                <a:lnTo>
                  <a:pt x="6981637" y="4014549"/>
                </a:lnTo>
                <a:lnTo>
                  <a:pt x="6548745" y="3380108"/>
                </a:lnTo>
                <a:lnTo>
                  <a:pt x="6960606" y="2845565"/>
                </a:lnTo>
                <a:lnTo>
                  <a:pt x="6503177" y="2845565"/>
                </a:lnTo>
                <a:lnTo>
                  <a:pt x="6282350" y="3115465"/>
                </a:lnTo>
                <a:lnTo>
                  <a:pt x="6282350" y="2845565"/>
                </a:lnTo>
                <a:close/>
                <a:moveTo>
                  <a:pt x="4789363" y="2845565"/>
                </a:moveTo>
                <a:lnTo>
                  <a:pt x="4789363" y="4014549"/>
                </a:lnTo>
                <a:lnTo>
                  <a:pt x="5155657" y="4014549"/>
                </a:lnTo>
                <a:lnTo>
                  <a:pt x="5155657" y="3565884"/>
                </a:lnTo>
                <a:lnTo>
                  <a:pt x="5476382" y="4014549"/>
                </a:lnTo>
                <a:lnTo>
                  <a:pt x="5784840" y="4014549"/>
                </a:lnTo>
                <a:lnTo>
                  <a:pt x="5784840" y="2845565"/>
                </a:lnTo>
                <a:lnTo>
                  <a:pt x="5418547" y="2845565"/>
                </a:lnTo>
                <a:lnTo>
                  <a:pt x="5418547" y="3295983"/>
                </a:lnTo>
                <a:lnTo>
                  <a:pt x="5096068" y="2845565"/>
                </a:lnTo>
                <a:close/>
                <a:moveTo>
                  <a:pt x="4041003" y="2845565"/>
                </a:moveTo>
                <a:lnTo>
                  <a:pt x="3597595" y="4014549"/>
                </a:lnTo>
                <a:lnTo>
                  <a:pt x="3965641" y="4014549"/>
                </a:lnTo>
                <a:lnTo>
                  <a:pt x="4004198" y="3909393"/>
                </a:lnTo>
                <a:lnTo>
                  <a:pt x="4358224" y="3909393"/>
                </a:lnTo>
                <a:lnTo>
                  <a:pt x="4396780" y="4014549"/>
                </a:lnTo>
                <a:lnTo>
                  <a:pt x="4764826" y="4014549"/>
                </a:lnTo>
                <a:lnTo>
                  <a:pt x="4321419" y="2845565"/>
                </a:lnTo>
                <a:close/>
                <a:moveTo>
                  <a:pt x="2617663" y="2845565"/>
                </a:moveTo>
                <a:lnTo>
                  <a:pt x="2617663" y="4014549"/>
                </a:lnTo>
                <a:lnTo>
                  <a:pt x="2990967" y="4014549"/>
                </a:lnTo>
                <a:lnTo>
                  <a:pt x="2990967" y="3581657"/>
                </a:lnTo>
                <a:lnTo>
                  <a:pt x="3199526" y="3581657"/>
                </a:lnTo>
                <a:lnTo>
                  <a:pt x="3199526" y="4014549"/>
                </a:lnTo>
                <a:lnTo>
                  <a:pt x="3574583" y="4014549"/>
                </a:lnTo>
                <a:lnTo>
                  <a:pt x="3574583" y="2845565"/>
                </a:lnTo>
                <a:lnTo>
                  <a:pt x="3199526" y="2845565"/>
                </a:lnTo>
                <a:lnTo>
                  <a:pt x="3199526" y="3243405"/>
                </a:lnTo>
                <a:lnTo>
                  <a:pt x="2990967" y="3243405"/>
                </a:lnTo>
                <a:lnTo>
                  <a:pt x="2990967" y="2845565"/>
                </a:lnTo>
                <a:close/>
                <a:moveTo>
                  <a:pt x="1737172" y="2845565"/>
                </a:moveTo>
                <a:lnTo>
                  <a:pt x="1737172" y="3152270"/>
                </a:lnTo>
                <a:lnTo>
                  <a:pt x="1952742" y="3152270"/>
                </a:lnTo>
                <a:lnTo>
                  <a:pt x="1952742" y="4014549"/>
                </a:lnTo>
                <a:lnTo>
                  <a:pt x="2338314" y="4014549"/>
                </a:lnTo>
                <a:lnTo>
                  <a:pt x="2338314" y="3152270"/>
                </a:lnTo>
                <a:lnTo>
                  <a:pt x="2553884" y="3152270"/>
                </a:lnTo>
                <a:lnTo>
                  <a:pt x="2553884" y="2845565"/>
                </a:lnTo>
                <a:close/>
                <a:moveTo>
                  <a:pt x="8862634" y="2817524"/>
                </a:moveTo>
                <a:cubicBezTo>
                  <a:pt x="8778509" y="2817524"/>
                  <a:pt x="8699058" y="2833589"/>
                  <a:pt x="8624280" y="2865720"/>
                </a:cubicBezTo>
                <a:cubicBezTo>
                  <a:pt x="8549502" y="2897851"/>
                  <a:pt x="8484364" y="2941666"/>
                  <a:pt x="8428866" y="2997165"/>
                </a:cubicBezTo>
                <a:cubicBezTo>
                  <a:pt x="8373367" y="3052664"/>
                  <a:pt x="8329551" y="3117802"/>
                  <a:pt x="8297421" y="3192580"/>
                </a:cubicBezTo>
                <a:cubicBezTo>
                  <a:pt x="8265290" y="3267357"/>
                  <a:pt x="8249224" y="3346809"/>
                  <a:pt x="8249224" y="3430933"/>
                </a:cubicBezTo>
                <a:cubicBezTo>
                  <a:pt x="8249224" y="3515058"/>
                  <a:pt x="8265290" y="3594509"/>
                  <a:pt x="8297421" y="3669287"/>
                </a:cubicBezTo>
                <a:cubicBezTo>
                  <a:pt x="8329551" y="3744065"/>
                  <a:pt x="8373367" y="3809203"/>
                  <a:pt x="8428866" y="3864702"/>
                </a:cubicBezTo>
                <a:cubicBezTo>
                  <a:pt x="8484364" y="3920201"/>
                  <a:pt x="8549502" y="3964016"/>
                  <a:pt x="8624280" y="3996147"/>
                </a:cubicBezTo>
                <a:cubicBezTo>
                  <a:pt x="8699058" y="4028278"/>
                  <a:pt x="8778509" y="4044343"/>
                  <a:pt x="8862634" y="4044343"/>
                </a:cubicBezTo>
                <a:cubicBezTo>
                  <a:pt x="8946759" y="4044343"/>
                  <a:pt x="9026209" y="4028278"/>
                  <a:pt x="9100987" y="3996147"/>
                </a:cubicBezTo>
                <a:cubicBezTo>
                  <a:pt x="9175765" y="3964016"/>
                  <a:pt x="9240903" y="3920201"/>
                  <a:pt x="9296403" y="3864702"/>
                </a:cubicBezTo>
                <a:cubicBezTo>
                  <a:pt x="9351901" y="3809203"/>
                  <a:pt x="9395716" y="3744065"/>
                  <a:pt x="9427847" y="3669287"/>
                </a:cubicBezTo>
                <a:cubicBezTo>
                  <a:pt x="9459978" y="3594509"/>
                  <a:pt x="9476044" y="3515058"/>
                  <a:pt x="9476044" y="3430933"/>
                </a:cubicBezTo>
                <a:cubicBezTo>
                  <a:pt x="9476044" y="3346809"/>
                  <a:pt x="9459978" y="3267357"/>
                  <a:pt x="9427847" y="3192580"/>
                </a:cubicBezTo>
                <a:cubicBezTo>
                  <a:pt x="9395716" y="3117802"/>
                  <a:pt x="9351901" y="3052664"/>
                  <a:pt x="9296403" y="2997165"/>
                </a:cubicBezTo>
                <a:cubicBezTo>
                  <a:pt x="9240903" y="2941666"/>
                  <a:pt x="9175765" y="2897851"/>
                  <a:pt x="9100987" y="2865720"/>
                </a:cubicBezTo>
                <a:cubicBezTo>
                  <a:pt x="9026209" y="2833589"/>
                  <a:pt x="8946759" y="2817524"/>
                  <a:pt x="8862634" y="281752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800" b="1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4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grid face&#10;&#10;Description automatically generated">
            <a:extLst>
              <a:ext uri="{FF2B5EF4-FFF2-40B4-BE49-F238E27FC236}">
                <a16:creationId xmlns:a16="http://schemas.microsoft.com/office/drawing/2014/main" id="{341B88C8-2F79-DB00-0C9D-C832C083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-12312470" y="10"/>
            <a:ext cx="9669642" cy="685799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 extrusionH="19050" contourW="19050" prstMaterial="softEdge">
            <a:bevelT w="25400"/>
            <a:bevelB w="38100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80465-B760-A9D8-52BC-EA13AA35A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6234" y="-1483992"/>
            <a:ext cx="4078227" cy="247067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400" b="1" err="1">
                <a:latin typeface="Lucida Fax" panose="02060602050505020204" pitchFamily="18" charset="77"/>
              </a:rPr>
              <a:t>Facelink</a:t>
            </a:r>
            <a:r>
              <a:rPr lang="en-US" sz="5400" b="1">
                <a:latin typeface="Lucida Fax" panose="02060602050505020204" pitchFamily="18" charset="77"/>
              </a:rPr>
              <a:t> 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8D181-A4FF-4228-032C-9C222A54E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4704" y="5613690"/>
            <a:ext cx="4600575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Facial recognition for connecting people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03619B-4F5E-D406-6D8C-F915EE99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63" y="2904737"/>
            <a:ext cx="900000" cy="900000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309" y="3310482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445" y="200253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1070" y="4055225"/>
            <a:ext cx="720000" cy="69807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F1DA7E53-D02B-0F3E-AAFE-8A471E42D13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521" y="25904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9488" y="4004002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0656" y="1813516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2287" y="2037865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AAB17AC-EC84-C6D5-70CB-CA28F3CACF6B}"/>
              </a:ext>
            </a:extLst>
          </p:cNvPr>
          <p:cNvSpPr/>
          <p:nvPr/>
        </p:nvSpPr>
        <p:spPr>
          <a:xfrm>
            <a:off x="-10491714" y="2192746"/>
            <a:ext cx="8907633" cy="322139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  <a:p>
            <a:pPr algn="ctr"/>
            <a:r>
              <a:rPr lang="en-US">
                <a:latin typeface="Century Gothic" panose="020B0502020202020204" pitchFamily="34" charset="0"/>
                <a:ea typeface="+mn-lt"/>
                <a:cs typeface="+mn-lt"/>
              </a:rPr>
              <a:t>Creating seamless connections in the digital networking landscape, our vision for </a:t>
            </a:r>
            <a:r>
              <a:rPr lang="en-US" err="1">
                <a:latin typeface="Century Gothic" panose="020B0502020202020204" pitchFamily="34" charset="0"/>
                <a:ea typeface="+mn-lt"/>
                <a:cs typeface="+mn-lt"/>
              </a:rPr>
              <a:t>FaceLink</a:t>
            </a:r>
            <a:r>
              <a:rPr lang="en-US">
                <a:latin typeface="Century Gothic" panose="020B0502020202020204" pitchFamily="34" charset="0"/>
                <a:ea typeface="+mn-lt"/>
                <a:cs typeface="+mn-lt"/>
              </a:rPr>
              <a:t> Connect is to become the premier platform where professionals and event attendees effortlessly connect, engage, and thrive.</a:t>
            </a:r>
            <a:endParaRPr lang="en-US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8" name="Picture 27" descr="A road with a path and pin pointers&#10;&#10;Description automatically generated with medium confidence">
            <a:extLst>
              <a:ext uri="{FF2B5EF4-FFF2-40B4-BE49-F238E27FC236}">
                <a16:creationId xmlns:a16="http://schemas.microsoft.com/office/drawing/2014/main" id="{027AE58F-461A-A5A0-85B7-8F9BE0E984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1580" y="4378034"/>
            <a:ext cx="685800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Picture 43" descr="A person in a suit and tie&#10;&#10;Description automatically generated">
            <a:extLst>
              <a:ext uri="{FF2B5EF4-FFF2-40B4-BE49-F238E27FC236}">
                <a16:creationId xmlns:a16="http://schemas.microsoft.com/office/drawing/2014/main" id="{DC75BF19-A4D5-5F4E-6F30-152BD757BAD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516"/>
          <a:stretch/>
        </p:blipFill>
        <p:spPr>
          <a:xfrm>
            <a:off x="1582479" y="4573718"/>
            <a:ext cx="1097280" cy="1257239"/>
          </a:xfrm>
          <a:prstGeom prst="rect">
            <a:avLst/>
          </a:prstGeom>
        </p:spPr>
      </p:pic>
      <p:pic>
        <p:nvPicPr>
          <p:cNvPr id="45" name="Picture 44" descr="A cartoon of a child wearing a graduation cap and gown&#10;&#10;Description automatically generated">
            <a:extLst>
              <a:ext uri="{FF2B5EF4-FFF2-40B4-BE49-F238E27FC236}">
                <a16:creationId xmlns:a16="http://schemas.microsoft.com/office/drawing/2014/main" id="{19DE1CC5-F3CC-0CBF-0F12-5A13ED4043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9985"/>
          <a:stretch/>
        </p:blipFill>
        <p:spPr>
          <a:xfrm>
            <a:off x="3405768" y="4550516"/>
            <a:ext cx="1086698" cy="1280441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35BE5EF2-89DD-3F46-3B01-28C572B339D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9818"/>
          <a:stretch/>
        </p:blipFill>
        <p:spPr>
          <a:xfrm>
            <a:off x="7523464" y="4556582"/>
            <a:ext cx="1068533" cy="1283483"/>
          </a:xfrm>
          <a:prstGeom prst="rect">
            <a:avLst/>
          </a:prstGeom>
        </p:spPr>
      </p:pic>
      <p:pic>
        <p:nvPicPr>
          <p:cNvPr id="47" name="Picture 46" descr="A cartoon of a person holding a coffee and a tablet&#10;&#10;Description automatically generated">
            <a:extLst>
              <a:ext uri="{FF2B5EF4-FFF2-40B4-BE49-F238E27FC236}">
                <a16:creationId xmlns:a16="http://schemas.microsoft.com/office/drawing/2014/main" id="{61D49FB8-D738-7E97-6D78-96FA6B78912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9818"/>
          <a:stretch/>
        </p:blipFill>
        <p:spPr>
          <a:xfrm>
            <a:off x="5432641" y="4547474"/>
            <a:ext cx="1029176" cy="1283483"/>
          </a:xfrm>
          <a:prstGeom prst="rect">
            <a:avLst/>
          </a:prstGeom>
        </p:spPr>
      </p:pic>
      <p:pic>
        <p:nvPicPr>
          <p:cNvPr id="49" name="Graphic 48" descr="Social network with solid fill">
            <a:extLst>
              <a:ext uri="{FF2B5EF4-FFF2-40B4-BE49-F238E27FC236}">
                <a16:creationId xmlns:a16="http://schemas.microsoft.com/office/drawing/2014/main" id="{1628EDB3-9C07-4CDB-D078-D9A11E0900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71446" y="1288451"/>
            <a:ext cx="1464535" cy="1464535"/>
          </a:xfrm>
          <a:prstGeom prst="rect">
            <a:avLst/>
          </a:prstGeom>
        </p:spPr>
      </p:pic>
      <p:pic>
        <p:nvPicPr>
          <p:cNvPr id="57" name="Graphic 56" descr="Meeting with solid fill">
            <a:extLst>
              <a:ext uri="{FF2B5EF4-FFF2-40B4-BE49-F238E27FC236}">
                <a16:creationId xmlns:a16="http://schemas.microsoft.com/office/drawing/2014/main" id="{8D1DF203-44E3-D02A-7F87-8F6D41E385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56180" y="1116773"/>
            <a:ext cx="1828800" cy="1828800"/>
          </a:xfrm>
          <a:prstGeom prst="rect">
            <a:avLst/>
          </a:prstGeom>
        </p:spPr>
      </p:pic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FC64729-3E07-C0E3-BBB7-FEF07B013D88}"/>
              </a:ext>
            </a:extLst>
          </p:cNvPr>
          <p:cNvSpPr/>
          <p:nvPr/>
        </p:nvSpPr>
        <p:spPr>
          <a:xfrm>
            <a:off x="650964" y="230128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Unmet Needs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44CD60B-7200-3AC6-D0AE-954403077A61}"/>
              </a:ext>
            </a:extLst>
          </p:cNvPr>
          <p:cNvSpPr/>
          <p:nvPr/>
        </p:nvSpPr>
        <p:spPr>
          <a:xfrm>
            <a:off x="650965" y="3365338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Customer Segments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7235CF-8391-845C-C325-5759EAC1489C}"/>
              </a:ext>
            </a:extLst>
          </p:cNvPr>
          <p:cNvSpPr txBox="1"/>
          <p:nvPr/>
        </p:nvSpPr>
        <p:spPr>
          <a:xfrm>
            <a:off x="1325216" y="2779490"/>
            <a:ext cx="275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Efficiency in Networking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37E822-30DA-2762-9BEC-FD9CC875AAAE}"/>
              </a:ext>
            </a:extLst>
          </p:cNvPr>
          <p:cNvSpPr txBox="1"/>
          <p:nvPr/>
        </p:nvSpPr>
        <p:spPr>
          <a:xfrm>
            <a:off x="6037034" y="2774581"/>
            <a:ext cx="29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Customized categorization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4992CB-CCA2-06D5-0ACD-CA3A8B0082CD}"/>
              </a:ext>
            </a:extLst>
          </p:cNvPr>
          <p:cNvSpPr txBox="1"/>
          <p:nvPr/>
        </p:nvSpPr>
        <p:spPr>
          <a:xfrm>
            <a:off x="1327736" y="5840065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Business Professional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FB1E71-A5AC-895E-ECF0-11C14EA2EEA3}"/>
              </a:ext>
            </a:extLst>
          </p:cNvPr>
          <p:cNvSpPr txBox="1"/>
          <p:nvPr/>
        </p:nvSpPr>
        <p:spPr>
          <a:xfrm>
            <a:off x="3100782" y="5840065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Graduate Student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17CC8-A934-3A7D-8640-B8A28220D5B9}"/>
              </a:ext>
            </a:extLst>
          </p:cNvPr>
          <p:cNvSpPr txBox="1"/>
          <p:nvPr/>
        </p:nvSpPr>
        <p:spPr>
          <a:xfrm>
            <a:off x="5125019" y="5863587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Event Organizer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3210DA-83D8-5F89-7C2D-F45CFBF396B5}"/>
              </a:ext>
            </a:extLst>
          </p:cNvPr>
          <p:cNvSpPr txBox="1"/>
          <p:nvPr/>
        </p:nvSpPr>
        <p:spPr>
          <a:xfrm>
            <a:off x="7214271" y="5854217"/>
            <a:ext cx="168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90000"/>
                    <a:lumOff val="10000"/>
                  </a:schemeClr>
                </a:solidFill>
                <a:latin typeface="Abadi" panose="020B0604020104020204" pitchFamily="34" charset="0"/>
              </a:rPr>
              <a:t>Hiring Manager</a:t>
            </a:r>
          </a:p>
        </p:txBody>
      </p:sp>
    </p:spTree>
    <p:extLst>
      <p:ext uri="{BB962C8B-B14F-4D97-AF65-F5344CB8AC3E}">
        <p14:creationId xmlns:p14="http://schemas.microsoft.com/office/powerpoint/2010/main" val="1589137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03619B-4F5E-D406-6D8C-F915EE99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0395714"/>
            <a:ext cx="4114800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79" y="2088462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248" y="418732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294" y="3561421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375" y="3051589"/>
            <a:ext cx="850392" cy="824493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F1DA7E53-D02B-0F3E-AAFE-8A471E42D13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602" y="2331589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6521" y="4421633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51848" y="2857585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77063" y="1823948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C04485-2094-75B6-B69A-47B8FE4B1AC7}"/>
              </a:ext>
            </a:extLst>
          </p:cNvPr>
          <p:cNvSpPr/>
          <p:nvPr/>
        </p:nvSpPr>
        <p:spPr>
          <a:xfrm>
            <a:off x="0" y="7459939"/>
            <a:ext cx="10326029" cy="3428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AF99641-4FD3-7A6E-7DBC-44C9EE7CEAC3}"/>
              </a:ext>
            </a:extLst>
          </p:cNvPr>
          <p:cNvSpPr txBox="1">
            <a:spLocks/>
          </p:cNvSpPr>
          <p:nvPr/>
        </p:nvSpPr>
        <p:spPr>
          <a:xfrm>
            <a:off x="182852" y="7567314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</a:rPr>
              <a:t>Customer Segments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ACBE9D0A-F96E-9B9A-0FB7-D7360F48D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090" y="8408736"/>
            <a:ext cx="1097280" cy="1863020"/>
          </a:xfrm>
          <a:prstGeom prst="rect">
            <a:avLst/>
          </a:prstGeom>
        </p:spPr>
      </p:pic>
      <p:pic>
        <p:nvPicPr>
          <p:cNvPr id="22" name="Picture 21" descr="A cartoon of a child wearing a graduation cap and gown&#10;&#10;Description automatically generated">
            <a:extLst>
              <a:ext uri="{FF2B5EF4-FFF2-40B4-BE49-F238E27FC236}">
                <a16:creationId xmlns:a16="http://schemas.microsoft.com/office/drawing/2014/main" id="{7FEA2D12-D822-8455-8B29-CB33A88106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4310" y="8408736"/>
            <a:ext cx="1086698" cy="1828800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70CF4A64-BE75-D5C9-3576-5F042B2EA7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0001" y="8413100"/>
            <a:ext cx="1068533" cy="1828800"/>
          </a:xfrm>
          <a:prstGeom prst="rect">
            <a:avLst/>
          </a:prstGeom>
        </p:spPr>
      </p:pic>
      <p:pic>
        <p:nvPicPr>
          <p:cNvPr id="24" name="Picture 23" descr="A cartoon of a person holding a coffee and a tablet&#10;&#10;Description automatically generated">
            <a:extLst>
              <a:ext uri="{FF2B5EF4-FFF2-40B4-BE49-F238E27FC236}">
                <a16:creationId xmlns:a16="http://schemas.microsoft.com/office/drawing/2014/main" id="{F65A6272-1ACF-C7CA-8FE9-B37FCB083F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50" y="8408737"/>
            <a:ext cx="1029176" cy="18288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238B5B-EFD7-8B2E-E9A2-EFB9C7A57E22}"/>
              </a:ext>
            </a:extLst>
          </p:cNvPr>
          <p:cNvSpPr/>
          <p:nvPr/>
        </p:nvSpPr>
        <p:spPr>
          <a:xfrm>
            <a:off x="0" y="-4030937"/>
            <a:ext cx="10326029" cy="34289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A3F784E-9E05-BB32-28F2-2B231CDF8EB1}"/>
              </a:ext>
            </a:extLst>
          </p:cNvPr>
          <p:cNvSpPr txBox="1">
            <a:spLocks/>
          </p:cNvSpPr>
          <p:nvPr/>
        </p:nvSpPr>
        <p:spPr>
          <a:xfrm>
            <a:off x="444839" y="-3967403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>
                <a:solidFill>
                  <a:schemeClr val="bg1"/>
                </a:solidFill>
                <a:latin typeface="Arial" panose="020B0604020202020204" pitchFamily="34" charset="0"/>
              </a:rPr>
              <a:t>Unmet Needs</a:t>
            </a:r>
            <a:endParaRPr lang="en-US" sz="3500" b="1">
              <a:solidFill>
                <a:schemeClr val="bg1"/>
              </a:solidFill>
            </a:endParaRPr>
          </a:p>
        </p:txBody>
      </p:sp>
      <p:pic>
        <p:nvPicPr>
          <p:cNvPr id="31" name="Picture 30" descr="A cellphone with a face id screen&#10;&#10;Description automatically generated">
            <a:extLst>
              <a:ext uri="{FF2B5EF4-FFF2-40B4-BE49-F238E27FC236}">
                <a16:creationId xmlns:a16="http://schemas.microsoft.com/office/drawing/2014/main" id="{69B8CE7C-14BD-436A-6AA6-CE8891B003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1434" y="-3248682"/>
            <a:ext cx="2286000" cy="20625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42227C-25E4-2429-C274-0CBD350BF3C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7536" t="6522" r="27174" b="8901"/>
          <a:stretch/>
        </p:blipFill>
        <p:spPr>
          <a:xfrm>
            <a:off x="6110574" y="-3277348"/>
            <a:ext cx="1357919" cy="2151148"/>
          </a:xfrm>
          <a:prstGeom prst="rect">
            <a:avLst/>
          </a:prstGeom>
        </p:spPr>
      </p:pic>
      <p:sp>
        <p:nvSpPr>
          <p:cNvPr id="26" name="Subtitle 25">
            <a:extLst>
              <a:ext uri="{FF2B5EF4-FFF2-40B4-BE49-F238E27FC236}">
                <a16:creationId xmlns:a16="http://schemas.microsoft.com/office/drawing/2014/main" id="{19028C29-A63B-EE39-A585-637FFC436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369" y="2374597"/>
            <a:ext cx="6551871" cy="1655762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878211C-01F3-7FA8-542B-543969837854}"/>
              </a:ext>
            </a:extLst>
          </p:cNvPr>
          <p:cNvSpPr/>
          <p:nvPr/>
        </p:nvSpPr>
        <p:spPr>
          <a:xfrm>
            <a:off x="816913" y="1729055"/>
            <a:ext cx="8907633" cy="322139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  <a:p>
            <a:pPr algn="ctr"/>
            <a:r>
              <a:rPr lang="en-US">
                <a:latin typeface="Abadi" panose="020F0502020204030204" pitchFamily="34" charset="0"/>
                <a:ea typeface="+mn-lt"/>
                <a:cs typeface="Abadi" panose="020F0502020204030204" pitchFamily="34" charset="0"/>
              </a:rPr>
              <a:t>Creating seamless connections in the digital networking landscape, our vision for </a:t>
            </a:r>
            <a:r>
              <a:rPr lang="en-US" err="1">
                <a:latin typeface="Abadi" panose="020F0502020204030204" pitchFamily="34" charset="0"/>
                <a:ea typeface="+mn-lt"/>
                <a:cs typeface="Abadi" panose="020F0502020204030204" pitchFamily="34" charset="0"/>
              </a:rPr>
              <a:t>FaceLink</a:t>
            </a:r>
            <a:r>
              <a:rPr lang="en-US">
                <a:latin typeface="Abadi" panose="020F0502020204030204" pitchFamily="34" charset="0"/>
                <a:ea typeface="+mn-lt"/>
                <a:cs typeface="Abadi" panose="020F0502020204030204" pitchFamily="34" charset="0"/>
              </a:rPr>
              <a:t> Connect is to become the premier platform where professionals and event attendees effortlessly connect, engage, and thrive.</a:t>
            </a:r>
            <a:endParaRPr lang="en-US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3D63ED0-2AB6-5991-D2AB-12C9032C11BA}"/>
              </a:ext>
            </a:extLst>
          </p:cNvPr>
          <p:cNvSpPr txBox="1">
            <a:spLocks/>
          </p:cNvSpPr>
          <p:nvPr/>
        </p:nvSpPr>
        <p:spPr>
          <a:xfrm>
            <a:off x="787657" y="602855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Vision</a:t>
            </a:r>
          </a:p>
        </p:txBody>
      </p:sp>
      <p:pic>
        <p:nvPicPr>
          <p:cNvPr id="35" name="Picture 34" descr="A black and white picture frame&#10;&#10;Description automatically generated">
            <a:extLst>
              <a:ext uri="{FF2B5EF4-FFF2-40B4-BE49-F238E27FC236}">
                <a16:creationId xmlns:a16="http://schemas.microsoft.com/office/drawing/2014/main" id="{4FE26015-E4E7-1715-D33D-EFC6F9E513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18241" y="4075025"/>
            <a:ext cx="711749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Footer Placeholder 6">
            <a:extLst>
              <a:ext uri="{FF2B5EF4-FFF2-40B4-BE49-F238E27FC236}">
                <a16:creationId xmlns:a16="http://schemas.microsoft.com/office/drawing/2014/main" id="{B5B798A1-4DE7-89AB-7C75-41BE69A720EC}"/>
              </a:ext>
            </a:extLst>
          </p:cNvPr>
          <p:cNvSpPr txBox="1">
            <a:spLocks/>
          </p:cNvSpPr>
          <p:nvPr/>
        </p:nvSpPr>
        <p:spPr>
          <a:xfrm>
            <a:off x="10519992" y="6494599"/>
            <a:ext cx="170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Spring 2024</a:t>
            </a:r>
          </a:p>
        </p:txBody>
      </p:sp>
      <p:pic>
        <p:nvPicPr>
          <p:cNvPr id="37" name="WhatsApp Video 2024-04-21 at 23.54.25">
            <a:hlinkClick r:id="" action="ppaction://media"/>
            <a:extLst>
              <a:ext uri="{FF2B5EF4-FFF2-40B4-BE49-F238E27FC236}">
                <a16:creationId xmlns:a16="http://schemas.microsoft.com/office/drawing/2014/main" id="{D652458D-C79A-4718-8CD4-39B6789F9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5681331" y="941738"/>
            <a:ext cx="2501758" cy="5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80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438" y="1799569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260" y="38760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9560" y="2112697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1814" y="2156355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2496" y="2953557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4483" y="3524903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878211C-01F3-7FA8-542B-543969837854}"/>
              </a:ext>
            </a:extLst>
          </p:cNvPr>
          <p:cNvSpPr/>
          <p:nvPr/>
        </p:nvSpPr>
        <p:spPr>
          <a:xfrm>
            <a:off x="-9811897" y="1517041"/>
            <a:ext cx="8907633" cy="322139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  <a:p>
            <a:pPr algn="ctr"/>
            <a:r>
              <a:rPr lang="en-US">
                <a:latin typeface="Century Gothic" panose="020B0502020202020204" pitchFamily="34" charset="0"/>
                <a:ea typeface="+mn-lt"/>
                <a:cs typeface="+mn-lt"/>
              </a:rPr>
              <a:t>Creating seamless connections in the digital networking landscape, our vision for </a:t>
            </a:r>
            <a:r>
              <a:rPr lang="en-US" err="1">
                <a:latin typeface="Century Gothic" panose="020B0502020202020204" pitchFamily="34" charset="0"/>
                <a:ea typeface="+mn-lt"/>
                <a:cs typeface="+mn-lt"/>
              </a:rPr>
              <a:t>FaceLink</a:t>
            </a:r>
            <a:r>
              <a:rPr lang="en-US">
                <a:latin typeface="Century Gothic" panose="020B0502020202020204" pitchFamily="34" charset="0"/>
                <a:ea typeface="+mn-lt"/>
                <a:cs typeface="+mn-lt"/>
              </a:rPr>
              <a:t> Connect is to become the premier platform where professionals and event attendees effortlessly connect, engage, and thrive.</a:t>
            </a:r>
            <a:endParaRPr lang="en-US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3D63ED0-2AB6-5991-D2AB-12C9032C11BA}"/>
              </a:ext>
            </a:extLst>
          </p:cNvPr>
          <p:cNvSpPr txBox="1">
            <a:spLocks/>
          </p:cNvSpPr>
          <p:nvPr/>
        </p:nvSpPr>
        <p:spPr>
          <a:xfrm>
            <a:off x="681030" y="-2334309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3C162-47F6-FB09-A8B7-9E3F2998169F}"/>
              </a:ext>
            </a:extLst>
          </p:cNvPr>
          <p:cNvSpPr txBox="1">
            <a:spLocks/>
          </p:cNvSpPr>
          <p:nvPr/>
        </p:nvSpPr>
        <p:spPr>
          <a:xfrm>
            <a:off x="845760" y="478164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Storyboard</a:t>
            </a:r>
          </a:p>
        </p:txBody>
      </p:sp>
      <p:pic>
        <p:nvPicPr>
          <p:cNvPr id="3" name="Picture 2" descr="A road with a path and pin pointers&#10;&#10;Description automatically generated with medium confidence">
            <a:extLst>
              <a:ext uri="{FF2B5EF4-FFF2-40B4-BE49-F238E27FC236}">
                <a16:creationId xmlns:a16="http://schemas.microsoft.com/office/drawing/2014/main" id="{14EDC443-6C43-0523-BD83-DDA41494B8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60132" y="4070919"/>
            <a:ext cx="685800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A black and white picture frame&#10;&#10;Description automatically generated">
            <a:extLst>
              <a:ext uri="{FF2B5EF4-FFF2-40B4-BE49-F238E27FC236}">
                <a16:creationId xmlns:a16="http://schemas.microsoft.com/office/drawing/2014/main" id="{A34699BF-F3E6-B587-3497-5A73C329E1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9701" y="3038689"/>
            <a:ext cx="854099" cy="8229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C93045-B431-9D52-AAD1-826F963FD17F}"/>
              </a:ext>
            </a:extLst>
          </p:cNvPr>
          <p:cNvCxnSpPr>
            <a:cxnSpLocks/>
          </p:cNvCxnSpPr>
          <p:nvPr/>
        </p:nvCxnSpPr>
        <p:spPr>
          <a:xfrm>
            <a:off x="13648874" y="1536853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A16A66-5F1C-980C-7A1D-B0A73B286D5B}"/>
              </a:ext>
            </a:extLst>
          </p:cNvPr>
          <p:cNvSpPr txBox="1"/>
          <p:nvPr/>
        </p:nvSpPr>
        <p:spPr>
          <a:xfrm>
            <a:off x="14254755" y="113406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AFB4E-015D-BF98-2105-A2278BB4A346}"/>
              </a:ext>
            </a:extLst>
          </p:cNvPr>
          <p:cNvSpPr txBox="1"/>
          <p:nvPr/>
        </p:nvSpPr>
        <p:spPr>
          <a:xfrm>
            <a:off x="13648874" y="1799569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Initial Launch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9D25DA-EEAC-F2C5-DE90-91119B4B2F9E}"/>
              </a:ext>
            </a:extLst>
          </p:cNvPr>
          <p:cNvSpPr txBox="1"/>
          <p:nvPr/>
        </p:nvSpPr>
        <p:spPr>
          <a:xfrm>
            <a:off x="13678116" y="3031336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Publicizing and customer outreach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035991-7328-927F-1959-3696791A79DD}"/>
              </a:ext>
            </a:extLst>
          </p:cNvPr>
          <p:cNvCxnSpPr>
            <a:cxnSpLocks/>
          </p:cNvCxnSpPr>
          <p:nvPr/>
        </p:nvCxnSpPr>
        <p:spPr>
          <a:xfrm>
            <a:off x="17360519" y="1504007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41062F-A872-35D4-8119-B44310B86855}"/>
              </a:ext>
            </a:extLst>
          </p:cNvPr>
          <p:cNvSpPr txBox="1"/>
          <p:nvPr/>
        </p:nvSpPr>
        <p:spPr>
          <a:xfrm>
            <a:off x="17966400" y="110122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91C18-2AB8-6BE1-17C7-B0FEA601FA13}"/>
              </a:ext>
            </a:extLst>
          </p:cNvPr>
          <p:cNvSpPr txBox="1"/>
          <p:nvPr/>
        </p:nvSpPr>
        <p:spPr>
          <a:xfrm>
            <a:off x="17392038" y="1746041"/>
            <a:ext cx="3350351" cy="8229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Implement strategies to increase user interaction and retention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1F7076-842C-1759-5CC7-15B66428F898}"/>
              </a:ext>
            </a:extLst>
          </p:cNvPr>
          <p:cNvSpPr txBox="1"/>
          <p:nvPr/>
        </p:nvSpPr>
        <p:spPr>
          <a:xfrm>
            <a:off x="17392038" y="2979600"/>
            <a:ext cx="3350351" cy="822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 App Messaging Update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A7F519-90D1-170A-FDAC-84BC62418E25}"/>
              </a:ext>
            </a:extLst>
          </p:cNvPr>
          <p:cNvSpPr txBox="1"/>
          <p:nvPr/>
        </p:nvSpPr>
        <p:spPr>
          <a:xfrm>
            <a:off x="13701814" y="4263103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Offer In-app advertising to generate revenue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D46E91-9F6F-AB17-178D-8416E8599846}"/>
              </a:ext>
            </a:extLst>
          </p:cNvPr>
          <p:cNvCxnSpPr>
            <a:cxnSpLocks/>
          </p:cNvCxnSpPr>
          <p:nvPr/>
        </p:nvCxnSpPr>
        <p:spPr>
          <a:xfrm>
            <a:off x="681030" y="7212504"/>
            <a:ext cx="1706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937135E-E0E2-7370-3E6E-201FD3388DF5}"/>
              </a:ext>
            </a:extLst>
          </p:cNvPr>
          <p:cNvSpPr txBox="1"/>
          <p:nvPr/>
        </p:nvSpPr>
        <p:spPr>
          <a:xfrm>
            <a:off x="681030" y="7475220"/>
            <a:ext cx="1706136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Go Live &amp; User Onboarding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FDB847-D06F-FC78-6530-22F647CC11D1}"/>
              </a:ext>
            </a:extLst>
          </p:cNvPr>
          <p:cNvSpPr txBox="1"/>
          <p:nvPr/>
        </p:nvSpPr>
        <p:spPr>
          <a:xfrm>
            <a:off x="681030" y="8350591"/>
            <a:ext cx="1706136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User Engagement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17C5A0-1981-14BC-5FBC-04B19D374AE3}"/>
              </a:ext>
            </a:extLst>
          </p:cNvPr>
          <p:cNvSpPr txBox="1"/>
          <p:nvPr/>
        </p:nvSpPr>
        <p:spPr>
          <a:xfrm>
            <a:off x="681030" y="9225962"/>
            <a:ext cx="1706136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Feature Enhancement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D2403-FC0E-157F-8442-A53761467DF5}"/>
              </a:ext>
            </a:extLst>
          </p:cNvPr>
          <p:cNvSpPr txBox="1"/>
          <p:nvPr/>
        </p:nvSpPr>
        <p:spPr>
          <a:xfrm>
            <a:off x="681030" y="10101333"/>
            <a:ext cx="1706136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Expansion &amp; integration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9E4C4A-6C36-7DB9-B0E5-E4BAA4A15443}"/>
              </a:ext>
            </a:extLst>
          </p:cNvPr>
          <p:cNvSpPr txBox="1"/>
          <p:nvPr/>
        </p:nvSpPr>
        <p:spPr>
          <a:xfrm>
            <a:off x="681030" y="10976704"/>
            <a:ext cx="1706136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Monetization</a:t>
            </a:r>
          </a:p>
        </p:txBody>
      </p:sp>
      <p:sp>
        <p:nvSpPr>
          <p:cNvPr id="46" name="Footer Placeholder 6">
            <a:extLst>
              <a:ext uri="{FF2B5EF4-FFF2-40B4-BE49-F238E27FC236}">
                <a16:creationId xmlns:a16="http://schemas.microsoft.com/office/drawing/2014/main" id="{66DCED55-0F2A-AE20-28E4-675C868F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  <p:pic>
        <p:nvPicPr>
          <p:cNvPr id="47" name="WhatsApp Video 2024-04-21 at 23.54.25">
            <a:hlinkClick r:id="" action="ppaction://media"/>
            <a:extLst>
              <a:ext uri="{FF2B5EF4-FFF2-40B4-BE49-F238E27FC236}">
                <a16:creationId xmlns:a16="http://schemas.microsoft.com/office/drawing/2014/main" id="{D88D0470-61C5-5934-2813-2000659B7B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67146" y="1237597"/>
            <a:ext cx="2501758" cy="5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9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947" y="2335479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260" y="38760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8408" y="2049168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9560" y="2692708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2496" y="2953557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8758" y="3577980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3C162-47F6-FB09-A8B7-9E3F2998169F}"/>
              </a:ext>
            </a:extLst>
          </p:cNvPr>
          <p:cNvSpPr txBox="1">
            <a:spLocks/>
          </p:cNvSpPr>
          <p:nvPr/>
        </p:nvSpPr>
        <p:spPr>
          <a:xfrm>
            <a:off x="845760" y="478164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Product Roadmap</a:t>
            </a:r>
          </a:p>
        </p:txBody>
      </p:sp>
      <p:pic>
        <p:nvPicPr>
          <p:cNvPr id="3" name="Picture 2" descr="A road with a path and pin pointers&#10;&#10;Description automatically generated with medium confidence">
            <a:extLst>
              <a:ext uri="{FF2B5EF4-FFF2-40B4-BE49-F238E27FC236}">
                <a16:creationId xmlns:a16="http://schemas.microsoft.com/office/drawing/2014/main" id="{14EDC443-6C43-0523-BD83-DDA41494B8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3140" y="2951226"/>
            <a:ext cx="868680" cy="8686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91934-438A-A98F-08B8-520D3F6F953B}"/>
              </a:ext>
            </a:extLst>
          </p:cNvPr>
          <p:cNvCxnSpPr>
            <a:cxnSpLocks/>
          </p:cNvCxnSpPr>
          <p:nvPr/>
        </p:nvCxnSpPr>
        <p:spPr>
          <a:xfrm>
            <a:off x="2489664" y="2021855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936184-A3EA-48FF-D9D8-4DD9FE4952D2}"/>
              </a:ext>
            </a:extLst>
          </p:cNvPr>
          <p:cNvSpPr txBox="1"/>
          <p:nvPr/>
        </p:nvSpPr>
        <p:spPr>
          <a:xfrm>
            <a:off x="3095545" y="161907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80E395-0B46-A226-51C6-1D0AC2F4A9CF}"/>
              </a:ext>
            </a:extLst>
          </p:cNvPr>
          <p:cNvSpPr txBox="1"/>
          <p:nvPr/>
        </p:nvSpPr>
        <p:spPr>
          <a:xfrm>
            <a:off x="2489664" y="2284571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Initial Launch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B92FC-6956-42A7-FDA5-DECB25AD6340}"/>
              </a:ext>
            </a:extLst>
          </p:cNvPr>
          <p:cNvSpPr txBox="1"/>
          <p:nvPr/>
        </p:nvSpPr>
        <p:spPr>
          <a:xfrm>
            <a:off x="2518906" y="3516338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Publicizing and customer outreach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223036-33EA-9460-F815-063C74838377}"/>
              </a:ext>
            </a:extLst>
          </p:cNvPr>
          <p:cNvCxnSpPr>
            <a:cxnSpLocks/>
          </p:cNvCxnSpPr>
          <p:nvPr/>
        </p:nvCxnSpPr>
        <p:spPr>
          <a:xfrm>
            <a:off x="6201309" y="1989009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9C95ED-6D49-81FD-7C46-E4FF79B7EA60}"/>
              </a:ext>
            </a:extLst>
          </p:cNvPr>
          <p:cNvSpPr txBox="1"/>
          <p:nvPr/>
        </p:nvSpPr>
        <p:spPr>
          <a:xfrm>
            <a:off x="6807190" y="158622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265B3D-BB78-4857-2D1B-28F5D1440B59}"/>
              </a:ext>
            </a:extLst>
          </p:cNvPr>
          <p:cNvSpPr txBox="1"/>
          <p:nvPr/>
        </p:nvSpPr>
        <p:spPr>
          <a:xfrm>
            <a:off x="6232828" y="2231043"/>
            <a:ext cx="3350351" cy="8229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Implement strategies to increase user interaction and retention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39C37-BC2D-DAF7-C85A-0C308279E8D2}"/>
              </a:ext>
            </a:extLst>
          </p:cNvPr>
          <p:cNvSpPr txBox="1"/>
          <p:nvPr/>
        </p:nvSpPr>
        <p:spPr>
          <a:xfrm>
            <a:off x="6232828" y="3464602"/>
            <a:ext cx="3350351" cy="822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 App Messaging Update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D2F43-B658-A9E4-66E0-3B0691F63DCE}"/>
              </a:ext>
            </a:extLst>
          </p:cNvPr>
          <p:cNvSpPr txBox="1"/>
          <p:nvPr/>
        </p:nvSpPr>
        <p:spPr>
          <a:xfrm>
            <a:off x="13227640" y="206424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5E61BC-BFFD-5F2E-3DE5-231CA0FBA19F}"/>
              </a:ext>
            </a:extLst>
          </p:cNvPr>
          <p:cNvCxnSpPr/>
          <p:nvPr/>
        </p:nvCxnSpPr>
        <p:spPr>
          <a:xfrm>
            <a:off x="486161" y="2021855"/>
            <a:ext cx="1706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ED83FC-5B97-3874-2B11-F676C3DBB367}"/>
              </a:ext>
            </a:extLst>
          </p:cNvPr>
          <p:cNvSpPr txBox="1"/>
          <p:nvPr/>
        </p:nvSpPr>
        <p:spPr>
          <a:xfrm>
            <a:off x="486161" y="2284571"/>
            <a:ext cx="1706136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Go Live &amp; User Onboarding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5D04E-6A1F-9B82-0A2D-2C31DADEFDEC}"/>
              </a:ext>
            </a:extLst>
          </p:cNvPr>
          <p:cNvSpPr txBox="1"/>
          <p:nvPr/>
        </p:nvSpPr>
        <p:spPr>
          <a:xfrm>
            <a:off x="486161" y="3159942"/>
            <a:ext cx="1706136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User Engagement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AC0CB-EC15-CFBF-B28D-309475F82CF3}"/>
              </a:ext>
            </a:extLst>
          </p:cNvPr>
          <p:cNvSpPr txBox="1"/>
          <p:nvPr/>
        </p:nvSpPr>
        <p:spPr>
          <a:xfrm>
            <a:off x="486161" y="4035313"/>
            <a:ext cx="1706136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Feature Enhancement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22B76-FAF5-57E7-8E2C-7406D509FEF7}"/>
              </a:ext>
            </a:extLst>
          </p:cNvPr>
          <p:cNvSpPr txBox="1"/>
          <p:nvPr/>
        </p:nvSpPr>
        <p:spPr>
          <a:xfrm>
            <a:off x="486161" y="4910684"/>
            <a:ext cx="1706136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Expansion &amp; integration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18083-2240-4EF3-C693-A4B73A60C69F}"/>
              </a:ext>
            </a:extLst>
          </p:cNvPr>
          <p:cNvSpPr txBox="1"/>
          <p:nvPr/>
        </p:nvSpPr>
        <p:spPr>
          <a:xfrm>
            <a:off x="486161" y="5786055"/>
            <a:ext cx="1706136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Monetization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04FD4F-F236-3CD9-5C8F-976B51AF6B92}"/>
              </a:ext>
            </a:extLst>
          </p:cNvPr>
          <p:cNvSpPr txBox="1"/>
          <p:nvPr/>
        </p:nvSpPr>
        <p:spPr>
          <a:xfrm>
            <a:off x="2518905" y="4643915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Offer In-app advertising to generate revenue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4" name="Picture 63" descr="A black and white picture frame&#10;&#10;Description automatically generated">
            <a:extLst>
              <a:ext uri="{FF2B5EF4-FFF2-40B4-BE49-F238E27FC236}">
                <a16:creationId xmlns:a16="http://schemas.microsoft.com/office/drawing/2014/main" id="{26C68779-7939-7B9F-0C0A-3A3DD744C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5190" y="2096849"/>
            <a:ext cx="713232" cy="6872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8CAEFA8A-E69B-8083-BB84-B635395C9AF5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774" y="4011006"/>
            <a:ext cx="685800" cy="694944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2E6B673-7153-3687-C82E-C94AC5D0C2BD}"/>
              </a:ext>
            </a:extLst>
          </p:cNvPr>
          <p:cNvCxnSpPr>
            <a:cxnSpLocks/>
          </p:cNvCxnSpPr>
          <p:nvPr/>
        </p:nvCxnSpPr>
        <p:spPr>
          <a:xfrm>
            <a:off x="14446203" y="1946786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64B2D74-5E9B-854B-F8B0-40A6E7D83B23}"/>
              </a:ext>
            </a:extLst>
          </p:cNvPr>
          <p:cNvSpPr txBox="1"/>
          <p:nvPr/>
        </p:nvSpPr>
        <p:spPr>
          <a:xfrm>
            <a:off x="15052084" y="154400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24491E7-B4A9-A9AC-7B64-D3C49315175D}"/>
              </a:ext>
            </a:extLst>
          </p:cNvPr>
          <p:cNvSpPr txBox="1"/>
          <p:nvPr/>
        </p:nvSpPr>
        <p:spPr>
          <a:xfrm>
            <a:off x="14443901" y="2243725"/>
            <a:ext cx="3350351" cy="822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Integration with CRM Systems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1AD9AE-DB89-B804-21EE-BB451E1BEF7D}"/>
              </a:ext>
            </a:extLst>
          </p:cNvPr>
          <p:cNvSpPr txBox="1"/>
          <p:nvPr/>
        </p:nvSpPr>
        <p:spPr>
          <a:xfrm>
            <a:off x="14422116" y="3324091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Third-Party API Integration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22503B-A06B-D872-1302-7B6D1A040F76}"/>
              </a:ext>
            </a:extLst>
          </p:cNvPr>
          <p:cNvCxnSpPr>
            <a:cxnSpLocks/>
          </p:cNvCxnSpPr>
          <p:nvPr/>
        </p:nvCxnSpPr>
        <p:spPr>
          <a:xfrm>
            <a:off x="18181163" y="1922706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A2AEF6F-94B9-4D33-80DD-E10E794804C3}"/>
              </a:ext>
            </a:extLst>
          </p:cNvPr>
          <p:cNvSpPr txBox="1"/>
          <p:nvPr/>
        </p:nvSpPr>
        <p:spPr>
          <a:xfrm>
            <a:off x="18787044" y="1519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A8C5B4-1515-A276-6579-5E59CCAF7E58}"/>
              </a:ext>
            </a:extLst>
          </p:cNvPr>
          <p:cNvSpPr txBox="1"/>
          <p:nvPr/>
        </p:nvSpPr>
        <p:spPr>
          <a:xfrm>
            <a:off x="14420368" y="4404457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Strategic Partnerships and Collaborations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76C77C-0DC4-C1A6-4C80-3F7448B1F02D}"/>
              </a:ext>
            </a:extLst>
          </p:cNvPr>
          <p:cNvSpPr txBox="1"/>
          <p:nvPr/>
        </p:nvSpPr>
        <p:spPr>
          <a:xfrm>
            <a:off x="18168081" y="2230903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Boost revenue by offering a premium subscription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90" name="Footer Placeholder 6">
            <a:extLst>
              <a:ext uri="{FF2B5EF4-FFF2-40B4-BE49-F238E27FC236}">
                <a16:creationId xmlns:a16="http://schemas.microsoft.com/office/drawing/2014/main" id="{48A5BF9B-970C-49C8-A1CF-51634228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  <p:pic>
        <p:nvPicPr>
          <p:cNvPr id="91" name="WhatsApp Video 2024-04-21 at 23.54.25">
            <a:hlinkClick r:id="" action="ppaction://media"/>
            <a:extLst>
              <a:ext uri="{FF2B5EF4-FFF2-40B4-BE49-F238E27FC236}">
                <a16:creationId xmlns:a16="http://schemas.microsoft.com/office/drawing/2014/main" id="{BB5845FF-EE0F-C1F3-0F8C-D664187E5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5012091" y="1374122"/>
            <a:ext cx="2501758" cy="53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947" y="2335479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260" y="38760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408" y="2049168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560" y="2692708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496" y="2953557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8758" y="3577980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3C162-47F6-FB09-A8B7-9E3F2998169F}"/>
              </a:ext>
            </a:extLst>
          </p:cNvPr>
          <p:cNvSpPr txBox="1">
            <a:spLocks/>
          </p:cNvSpPr>
          <p:nvPr/>
        </p:nvSpPr>
        <p:spPr>
          <a:xfrm>
            <a:off x="845760" y="478164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Product Roadmap</a:t>
            </a:r>
          </a:p>
        </p:txBody>
      </p:sp>
      <p:pic>
        <p:nvPicPr>
          <p:cNvPr id="3" name="Picture 2" descr="A road with a path and pin pointers&#10;&#10;Description automatically generated with medium confidence">
            <a:extLst>
              <a:ext uri="{FF2B5EF4-FFF2-40B4-BE49-F238E27FC236}">
                <a16:creationId xmlns:a16="http://schemas.microsoft.com/office/drawing/2014/main" id="{14EDC443-6C43-0523-BD83-DDA41494B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3140" y="2951226"/>
            <a:ext cx="868680" cy="8686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DBC6F48B-5916-7905-1D19-7B479C1B9BD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774" y="4011006"/>
            <a:ext cx="685800" cy="694944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0D2F43-B658-A9E4-66E0-3B0691F63DCE}"/>
              </a:ext>
            </a:extLst>
          </p:cNvPr>
          <p:cNvSpPr txBox="1"/>
          <p:nvPr/>
        </p:nvSpPr>
        <p:spPr>
          <a:xfrm>
            <a:off x="13227640" y="206424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5E61BC-BFFD-5F2E-3DE5-231CA0FBA19F}"/>
              </a:ext>
            </a:extLst>
          </p:cNvPr>
          <p:cNvCxnSpPr/>
          <p:nvPr/>
        </p:nvCxnSpPr>
        <p:spPr>
          <a:xfrm>
            <a:off x="486161" y="2021855"/>
            <a:ext cx="1706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ED83FC-5B97-3874-2B11-F676C3DBB367}"/>
              </a:ext>
            </a:extLst>
          </p:cNvPr>
          <p:cNvSpPr txBox="1"/>
          <p:nvPr/>
        </p:nvSpPr>
        <p:spPr>
          <a:xfrm>
            <a:off x="486161" y="2284571"/>
            <a:ext cx="1706136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Go Live &amp; User Onboarding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5D04E-6A1F-9B82-0A2D-2C31DADEFDEC}"/>
              </a:ext>
            </a:extLst>
          </p:cNvPr>
          <p:cNvSpPr txBox="1"/>
          <p:nvPr/>
        </p:nvSpPr>
        <p:spPr>
          <a:xfrm>
            <a:off x="486161" y="3159942"/>
            <a:ext cx="1706136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User Engagement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AC0CB-EC15-CFBF-B28D-309475F82CF3}"/>
              </a:ext>
            </a:extLst>
          </p:cNvPr>
          <p:cNvSpPr txBox="1"/>
          <p:nvPr/>
        </p:nvSpPr>
        <p:spPr>
          <a:xfrm>
            <a:off x="486161" y="4035313"/>
            <a:ext cx="1706136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Feature Enhancement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22B76-FAF5-57E7-8E2C-7406D509FEF7}"/>
              </a:ext>
            </a:extLst>
          </p:cNvPr>
          <p:cNvSpPr txBox="1"/>
          <p:nvPr/>
        </p:nvSpPr>
        <p:spPr>
          <a:xfrm>
            <a:off x="486161" y="4910684"/>
            <a:ext cx="1706136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Expansion &amp; integration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18083-2240-4EF3-C693-A4B73A60C69F}"/>
              </a:ext>
            </a:extLst>
          </p:cNvPr>
          <p:cNvSpPr txBox="1"/>
          <p:nvPr/>
        </p:nvSpPr>
        <p:spPr>
          <a:xfrm>
            <a:off x="486161" y="5786055"/>
            <a:ext cx="1706136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Monetization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D77590-43C5-ACAC-07AF-4E83D47B421D}"/>
              </a:ext>
            </a:extLst>
          </p:cNvPr>
          <p:cNvCxnSpPr>
            <a:cxnSpLocks/>
          </p:cNvCxnSpPr>
          <p:nvPr/>
        </p:nvCxnSpPr>
        <p:spPr>
          <a:xfrm>
            <a:off x="2774331" y="2008261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85A422-7121-3554-E004-9A4E151FCBDB}"/>
              </a:ext>
            </a:extLst>
          </p:cNvPr>
          <p:cNvSpPr txBox="1"/>
          <p:nvPr/>
        </p:nvSpPr>
        <p:spPr>
          <a:xfrm>
            <a:off x="3380212" y="160547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C588C9-F659-71D8-79D5-7DE5BCA1F52A}"/>
              </a:ext>
            </a:extLst>
          </p:cNvPr>
          <p:cNvSpPr txBox="1"/>
          <p:nvPr/>
        </p:nvSpPr>
        <p:spPr>
          <a:xfrm>
            <a:off x="2772029" y="2305200"/>
            <a:ext cx="3350351" cy="822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Integration with CRM Systems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28AACD-B9C2-0445-17F5-A5F015EA4D26}"/>
              </a:ext>
            </a:extLst>
          </p:cNvPr>
          <p:cNvSpPr txBox="1"/>
          <p:nvPr/>
        </p:nvSpPr>
        <p:spPr>
          <a:xfrm>
            <a:off x="2750244" y="3385566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Third-Party API Integration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63BF23-D1DD-4AE1-677A-03B19BAAC48A}"/>
              </a:ext>
            </a:extLst>
          </p:cNvPr>
          <p:cNvCxnSpPr>
            <a:cxnSpLocks/>
          </p:cNvCxnSpPr>
          <p:nvPr/>
        </p:nvCxnSpPr>
        <p:spPr>
          <a:xfrm>
            <a:off x="6509291" y="1984181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0200FDD-8574-D779-3768-0447F303200A}"/>
              </a:ext>
            </a:extLst>
          </p:cNvPr>
          <p:cNvSpPr txBox="1"/>
          <p:nvPr/>
        </p:nvSpPr>
        <p:spPr>
          <a:xfrm>
            <a:off x="7115172" y="15813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1279F2-BF64-0D21-D91A-9BDC3C016BC2}"/>
              </a:ext>
            </a:extLst>
          </p:cNvPr>
          <p:cNvSpPr txBox="1"/>
          <p:nvPr/>
        </p:nvSpPr>
        <p:spPr>
          <a:xfrm>
            <a:off x="2748496" y="4465932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Strategic Partnerships and Collaborations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94A375-2C44-21C2-0F81-6715A7A96AE5}"/>
              </a:ext>
            </a:extLst>
          </p:cNvPr>
          <p:cNvSpPr txBox="1"/>
          <p:nvPr/>
        </p:nvSpPr>
        <p:spPr>
          <a:xfrm>
            <a:off x="6496209" y="2292378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Boost revenue by offering a premium subscription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4" name="Picture 3" descr="A black and white picture frame&#10;&#10;Description automatically generated">
            <a:extLst>
              <a:ext uri="{FF2B5EF4-FFF2-40B4-BE49-F238E27FC236}">
                <a16:creationId xmlns:a16="http://schemas.microsoft.com/office/drawing/2014/main" id="{2CE18CB5-7BD0-B996-1CCA-A41177EB9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5190" y="2096849"/>
            <a:ext cx="713232" cy="6872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44D062-F85B-3184-F5C8-08015CF259F3}"/>
              </a:ext>
            </a:extLst>
          </p:cNvPr>
          <p:cNvCxnSpPr>
            <a:cxnSpLocks/>
          </p:cNvCxnSpPr>
          <p:nvPr/>
        </p:nvCxnSpPr>
        <p:spPr>
          <a:xfrm>
            <a:off x="-7801855" y="2056206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FB8D18E-392B-2D13-41A2-8E1E00EF023A}"/>
              </a:ext>
            </a:extLst>
          </p:cNvPr>
          <p:cNvSpPr txBox="1"/>
          <p:nvPr/>
        </p:nvSpPr>
        <p:spPr>
          <a:xfrm>
            <a:off x="-7195974" y="165342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43BEC3-62ED-15AF-187E-CBF0FDC458EC}"/>
              </a:ext>
            </a:extLst>
          </p:cNvPr>
          <p:cNvSpPr txBox="1"/>
          <p:nvPr/>
        </p:nvSpPr>
        <p:spPr>
          <a:xfrm>
            <a:off x="-7801855" y="2318922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Initial Launch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C85123-AF5D-A6B6-1CFB-93C1A47F2E03}"/>
              </a:ext>
            </a:extLst>
          </p:cNvPr>
          <p:cNvSpPr txBox="1"/>
          <p:nvPr/>
        </p:nvSpPr>
        <p:spPr>
          <a:xfrm>
            <a:off x="-7772613" y="3550689"/>
            <a:ext cx="3350351" cy="8229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Publicizing and customer outreach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670264-2C5E-E464-0A8E-E5550517452B}"/>
              </a:ext>
            </a:extLst>
          </p:cNvPr>
          <p:cNvCxnSpPr>
            <a:cxnSpLocks/>
          </p:cNvCxnSpPr>
          <p:nvPr/>
        </p:nvCxnSpPr>
        <p:spPr>
          <a:xfrm>
            <a:off x="-4090210" y="2023360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864DF1-A176-0427-FB48-3C27FC598B93}"/>
              </a:ext>
            </a:extLst>
          </p:cNvPr>
          <p:cNvSpPr txBox="1"/>
          <p:nvPr/>
        </p:nvSpPr>
        <p:spPr>
          <a:xfrm>
            <a:off x="-3484329" y="162057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Q2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B8C7BF-B87B-9A31-8810-49E3D044D997}"/>
              </a:ext>
            </a:extLst>
          </p:cNvPr>
          <p:cNvSpPr txBox="1"/>
          <p:nvPr/>
        </p:nvSpPr>
        <p:spPr>
          <a:xfrm>
            <a:off x="-4058691" y="2265394"/>
            <a:ext cx="3350351" cy="8229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Implement strategies to increase user interaction and retention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AA7764-8C95-B66E-7581-FCF3ABE51A4B}"/>
              </a:ext>
            </a:extLst>
          </p:cNvPr>
          <p:cNvSpPr txBox="1"/>
          <p:nvPr/>
        </p:nvSpPr>
        <p:spPr>
          <a:xfrm>
            <a:off x="-4058691" y="3498953"/>
            <a:ext cx="3350351" cy="8229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 App Messaging Update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66F269-8BA1-BFE9-6E3E-77D5E1DDECF3}"/>
              </a:ext>
            </a:extLst>
          </p:cNvPr>
          <p:cNvSpPr txBox="1"/>
          <p:nvPr/>
        </p:nvSpPr>
        <p:spPr>
          <a:xfrm>
            <a:off x="-4051207" y="4637634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Offer In-app advertising to generate revenue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70EC01E-9059-6527-C9AE-E9FDAC5023DD}"/>
              </a:ext>
            </a:extLst>
          </p:cNvPr>
          <p:cNvSpPr/>
          <p:nvPr/>
        </p:nvSpPr>
        <p:spPr>
          <a:xfrm>
            <a:off x="525103" y="9440252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20E7B46-CE84-BA01-8180-15F0DE4C668F}"/>
              </a:ext>
            </a:extLst>
          </p:cNvPr>
          <p:cNvSpPr txBox="1"/>
          <p:nvPr/>
        </p:nvSpPr>
        <p:spPr>
          <a:xfrm>
            <a:off x="860079" y="9518353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Event Integration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97EFFDD-3F46-A73A-FDF6-2CCD7E2CBB08}"/>
              </a:ext>
            </a:extLst>
          </p:cNvPr>
          <p:cNvSpPr/>
          <p:nvPr/>
        </p:nvSpPr>
        <p:spPr>
          <a:xfrm>
            <a:off x="3698553" y="9433652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61D114-C1D9-26D0-A4D2-4FDAD53E4C43}"/>
              </a:ext>
            </a:extLst>
          </p:cNvPr>
          <p:cNvSpPr txBox="1"/>
          <p:nvPr/>
        </p:nvSpPr>
        <p:spPr>
          <a:xfrm>
            <a:off x="3891216" y="9680161"/>
            <a:ext cx="255374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Categorization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180905-B6CB-71DB-BE7C-C49669C1BC6E}"/>
              </a:ext>
            </a:extLst>
          </p:cNvPr>
          <p:cNvSpPr/>
          <p:nvPr/>
        </p:nvSpPr>
        <p:spPr>
          <a:xfrm>
            <a:off x="6876219" y="9397907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09D7F-229B-D4DF-99C5-70D7E7059E54}"/>
              </a:ext>
            </a:extLst>
          </p:cNvPr>
          <p:cNvSpPr txBox="1"/>
          <p:nvPr/>
        </p:nvSpPr>
        <p:spPr>
          <a:xfrm>
            <a:off x="7137515" y="9533187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In-app Messaging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pic>
        <p:nvPicPr>
          <p:cNvPr id="85" name="Graphic 84" descr="Circus Tent with solid fill">
            <a:extLst>
              <a:ext uri="{FF2B5EF4-FFF2-40B4-BE49-F238E27FC236}">
                <a16:creationId xmlns:a16="http://schemas.microsoft.com/office/drawing/2014/main" id="{28FAB1DD-205B-84C5-37C3-21D682355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60397" y="7025482"/>
            <a:ext cx="1580754" cy="1828800"/>
          </a:xfrm>
          <a:prstGeom prst="rect">
            <a:avLst/>
          </a:prstGeom>
        </p:spPr>
      </p:pic>
      <p:pic>
        <p:nvPicPr>
          <p:cNvPr id="86" name="Graphic 85" descr="Group of men with solid fill">
            <a:extLst>
              <a:ext uri="{FF2B5EF4-FFF2-40B4-BE49-F238E27FC236}">
                <a16:creationId xmlns:a16="http://schemas.microsoft.com/office/drawing/2014/main" id="{9DCCC92E-93AF-B522-D3AC-000A4340F0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53688" y="7028196"/>
            <a:ext cx="1828800" cy="1828800"/>
          </a:xfrm>
          <a:prstGeom prst="rect">
            <a:avLst/>
          </a:prstGeom>
        </p:spPr>
      </p:pic>
      <p:pic>
        <p:nvPicPr>
          <p:cNvPr id="87" name="Graphic 86" descr="Chat with solid fill">
            <a:extLst>
              <a:ext uri="{FF2B5EF4-FFF2-40B4-BE49-F238E27FC236}">
                <a16:creationId xmlns:a16="http://schemas.microsoft.com/office/drawing/2014/main" id="{F9DE811F-4CCA-0839-E8F0-A5225A046F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4522" y="7025482"/>
            <a:ext cx="1828800" cy="1828800"/>
          </a:xfrm>
          <a:prstGeom prst="rect">
            <a:avLst/>
          </a:prstGeom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EF646E5-062A-CC59-D1AC-EB90995B2F98}"/>
              </a:ext>
            </a:extLst>
          </p:cNvPr>
          <p:cNvSpPr/>
          <p:nvPr/>
        </p:nvSpPr>
        <p:spPr>
          <a:xfrm>
            <a:off x="860079" y="-127591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Key Product Features</a:t>
            </a:r>
          </a:p>
        </p:txBody>
      </p:sp>
      <p:sp>
        <p:nvSpPr>
          <p:cNvPr id="90" name="Footer Placeholder 6">
            <a:extLst>
              <a:ext uri="{FF2B5EF4-FFF2-40B4-BE49-F238E27FC236}">
                <a16:creationId xmlns:a16="http://schemas.microsoft.com/office/drawing/2014/main" id="{F7F615CC-9A4A-2753-48FB-CC2C9798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97450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92DEF7B-5583-8EA1-6BFA-68986983D228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713F9BB2-2153-73B4-9CBB-B05FFF9B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947" y="2335479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58B3477E-30BA-3B8E-1934-885D6527B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3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15E1E554-7D8C-5EFF-EF39-D2D5A635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260" y="38760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3DEA1E9A-6396-AC95-83A6-2F704D60F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408" y="2049168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6" name="Picture 15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F3CD6414-0541-8358-63BA-0BDAE97A6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560" y="2692708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26A34831-6B40-DDC7-9FCC-0B25FCE97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2496" y="2953557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8D9E2C-6BB6-26CB-20D4-1682C19E6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8758" y="3577980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3C162-47F6-FB09-A8B7-9E3F2998169F}"/>
              </a:ext>
            </a:extLst>
          </p:cNvPr>
          <p:cNvSpPr txBox="1">
            <a:spLocks/>
          </p:cNvSpPr>
          <p:nvPr/>
        </p:nvSpPr>
        <p:spPr>
          <a:xfrm>
            <a:off x="-9498555" y="434694"/>
            <a:ext cx="9468548" cy="5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tx2">
                    <a:lumMod val="90000"/>
                    <a:lumOff val="10000"/>
                  </a:schemeClr>
                </a:solidFill>
                <a:latin typeface="Century Gothic" panose="020B0502020202020204" pitchFamily="34" charset="0"/>
              </a:rPr>
              <a:t>Product Roadmap</a:t>
            </a:r>
          </a:p>
        </p:txBody>
      </p:sp>
      <p:pic>
        <p:nvPicPr>
          <p:cNvPr id="3" name="Picture 2" descr="A road with a path and pin pointers&#10;&#10;Description automatically generated with medium confidence">
            <a:extLst>
              <a:ext uri="{FF2B5EF4-FFF2-40B4-BE49-F238E27FC236}">
                <a16:creationId xmlns:a16="http://schemas.microsoft.com/office/drawing/2014/main" id="{14EDC443-6C43-0523-BD83-DDA41494B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1316" y="2038606"/>
            <a:ext cx="685800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DBC6F48B-5916-7905-1D19-7B479C1B9BD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267" y="2956164"/>
            <a:ext cx="868680" cy="86868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0D2F43-B658-A9E4-66E0-3B0691F63DCE}"/>
              </a:ext>
            </a:extLst>
          </p:cNvPr>
          <p:cNvSpPr txBox="1"/>
          <p:nvPr/>
        </p:nvSpPr>
        <p:spPr>
          <a:xfrm>
            <a:off x="13227640" y="206424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5E61BC-BFFD-5F2E-3DE5-231CA0FBA19F}"/>
              </a:ext>
            </a:extLst>
          </p:cNvPr>
          <p:cNvCxnSpPr/>
          <p:nvPr/>
        </p:nvCxnSpPr>
        <p:spPr>
          <a:xfrm>
            <a:off x="-9858154" y="1978385"/>
            <a:ext cx="1706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ED83FC-5B97-3874-2B11-F676C3DBB367}"/>
              </a:ext>
            </a:extLst>
          </p:cNvPr>
          <p:cNvSpPr txBox="1"/>
          <p:nvPr/>
        </p:nvSpPr>
        <p:spPr>
          <a:xfrm>
            <a:off x="-9858154" y="2241101"/>
            <a:ext cx="1706136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Go Live &amp; User Onboarding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5D04E-6A1F-9B82-0A2D-2C31DADEFDEC}"/>
              </a:ext>
            </a:extLst>
          </p:cNvPr>
          <p:cNvSpPr txBox="1"/>
          <p:nvPr/>
        </p:nvSpPr>
        <p:spPr>
          <a:xfrm>
            <a:off x="-9858154" y="3116472"/>
            <a:ext cx="1706136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User Engagement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AC0CB-EC15-CFBF-B28D-309475F82CF3}"/>
              </a:ext>
            </a:extLst>
          </p:cNvPr>
          <p:cNvSpPr txBox="1"/>
          <p:nvPr/>
        </p:nvSpPr>
        <p:spPr>
          <a:xfrm>
            <a:off x="-9858154" y="3991843"/>
            <a:ext cx="1706136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Feature Enhancement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22B76-FAF5-57E7-8E2C-7406D509FEF7}"/>
              </a:ext>
            </a:extLst>
          </p:cNvPr>
          <p:cNvSpPr txBox="1"/>
          <p:nvPr/>
        </p:nvSpPr>
        <p:spPr>
          <a:xfrm>
            <a:off x="-9858154" y="4867214"/>
            <a:ext cx="1706136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Expansion &amp; integration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18083-2240-4EF3-C693-A4B73A60C69F}"/>
              </a:ext>
            </a:extLst>
          </p:cNvPr>
          <p:cNvSpPr txBox="1"/>
          <p:nvPr/>
        </p:nvSpPr>
        <p:spPr>
          <a:xfrm>
            <a:off x="-9858154" y="5742585"/>
            <a:ext cx="1706136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Monetization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D77590-43C5-ACAC-07AF-4E83D47B421D}"/>
              </a:ext>
            </a:extLst>
          </p:cNvPr>
          <p:cNvCxnSpPr>
            <a:cxnSpLocks/>
          </p:cNvCxnSpPr>
          <p:nvPr/>
        </p:nvCxnSpPr>
        <p:spPr>
          <a:xfrm>
            <a:off x="-7569984" y="1964791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085A422-7121-3554-E004-9A4E151FCBDB}"/>
              </a:ext>
            </a:extLst>
          </p:cNvPr>
          <p:cNvSpPr txBox="1"/>
          <p:nvPr/>
        </p:nvSpPr>
        <p:spPr>
          <a:xfrm>
            <a:off x="-6964103" y="15620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C588C9-F659-71D8-79D5-7DE5BCA1F52A}"/>
              </a:ext>
            </a:extLst>
          </p:cNvPr>
          <p:cNvSpPr txBox="1"/>
          <p:nvPr/>
        </p:nvSpPr>
        <p:spPr>
          <a:xfrm>
            <a:off x="-7572286" y="2261730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Integration with CRM Systems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28AACD-B9C2-0445-17F5-A5F015EA4D26}"/>
              </a:ext>
            </a:extLst>
          </p:cNvPr>
          <p:cNvSpPr txBox="1"/>
          <p:nvPr/>
        </p:nvSpPr>
        <p:spPr>
          <a:xfrm>
            <a:off x="-7594071" y="3342096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Third-Party API Integration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63BF23-D1DD-4AE1-677A-03B19BAAC48A}"/>
              </a:ext>
            </a:extLst>
          </p:cNvPr>
          <p:cNvCxnSpPr>
            <a:cxnSpLocks/>
          </p:cNvCxnSpPr>
          <p:nvPr/>
        </p:nvCxnSpPr>
        <p:spPr>
          <a:xfrm>
            <a:off x="-3835024" y="1940711"/>
            <a:ext cx="341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0200FDD-8574-D779-3768-0447F303200A}"/>
              </a:ext>
            </a:extLst>
          </p:cNvPr>
          <p:cNvSpPr txBox="1"/>
          <p:nvPr/>
        </p:nvSpPr>
        <p:spPr>
          <a:xfrm>
            <a:off x="-3229143" y="15379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1279F2-BF64-0D21-D91A-9BDC3C016BC2}"/>
              </a:ext>
            </a:extLst>
          </p:cNvPr>
          <p:cNvSpPr txBox="1"/>
          <p:nvPr/>
        </p:nvSpPr>
        <p:spPr>
          <a:xfrm>
            <a:off x="-7595819" y="4422462"/>
            <a:ext cx="3350351" cy="82296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Strategic Partnerships and Collaborations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94A375-2C44-21C2-0F81-6715A7A96AE5}"/>
              </a:ext>
            </a:extLst>
          </p:cNvPr>
          <p:cNvSpPr txBox="1"/>
          <p:nvPr/>
        </p:nvSpPr>
        <p:spPr>
          <a:xfrm>
            <a:off x="-3848106" y="2248908"/>
            <a:ext cx="3350351" cy="822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en-US" b="1" i="0" u="none" strike="noStrike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Boost revenue by offering a premium subscription</a:t>
            </a:r>
            <a:endParaRPr lang="en-US" b="0" i="0" u="none" strike="noStrike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4" name="Picture 3" descr="A black and white picture frame&#10;&#10;Description automatically generated">
            <a:extLst>
              <a:ext uri="{FF2B5EF4-FFF2-40B4-BE49-F238E27FC236}">
                <a16:creationId xmlns:a16="http://schemas.microsoft.com/office/drawing/2014/main" id="{2CE18CB5-7BD0-B996-1CCA-A41177EB9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8408" y="1775854"/>
            <a:ext cx="713232" cy="6872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B99F41-A79A-797E-0FF1-4E380F6D640A}"/>
              </a:ext>
            </a:extLst>
          </p:cNvPr>
          <p:cNvSpPr/>
          <p:nvPr/>
        </p:nvSpPr>
        <p:spPr>
          <a:xfrm>
            <a:off x="574814" y="4264931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CF5AF-F49A-4CC1-65A8-AA421A394B4C}"/>
              </a:ext>
            </a:extLst>
          </p:cNvPr>
          <p:cNvSpPr txBox="1"/>
          <p:nvPr/>
        </p:nvSpPr>
        <p:spPr>
          <a:xfrm>
            <a:off x="909790" y="4343032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Event Integration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85AD53-AD1A-A0C3-780C-871556158262}"/>
              </a:ext>
            </a:extLst>
          </p:cNvPr>
          <p:cNvSpPr/>
          <p:nvPr/>
        </p:nvSpPr>
        <p:spPr>
          <a:xfrm>
            <a:off x="3748264" y="4258331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94381-2D6A-BE4B-7B30-BDDF0B83B040}"/>
              </a:ext>
            </a:extLst>
          </p:cNvPr>
          <p:cNvSpPr txBox="1"/>
          <p:nvPr/>
        </p:nvSpPr>
        <p:spPr>
          <a:xfrm>
            <a:off x="3940927" y="4504840"/>
            <a:ext cx="255374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Categorization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5D60D5-2D72-0074-E9CA-355B324283BD}"/>
              </a:ext>
            </a:extLst>
          </p:cNvPr>
          <p:cNvSpPr/>
          <p:nvPr/>
        </p:nvSpPr>
        <p:spPr>
          <a:xfrm>
            <a:off x="6925930" y="4222586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DF3A62-E676-97D9-E62D-77121D6786EE}"/>
              </a:ext>
            </a:extLst>
          </p:cNvPr>
          <p:cNvSpPr txBox="1"/>
          <p:nvPr/>
        </p:nvSpPr>
        <p:spPr>
          <a:xfrm>
            <a:off x="7187226" y="4357866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In-app Messaging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pic>
        <p:nvPicPr>
          <p:cNvPr id="28" name="Graphic 27" descr="Circus Tent with solid fill">
            <a:extLst>
              <a:ext uri="{FF2B5EF4-FFF2-40B4-BE49-F238E27FC236}">
                <a16:creationId xmlns:a16="http://schemas.microsoft.com/office/drawing/2014/main" id="{84E3F67C-BA03-582A-B02C-69980C94CA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4561" y="1918963"/>
            <a:ext cx="1580754" cy="1828800"/>
          </a:xfrm>
          <a:prstGeom prst="rect">
            <a:avLst/>
          </a:prstGeom>
        </p:spPr>
      </p:pic>
      <p:pic>
        <p:nvPicPr>
          <p:cNvPr id="29" name="Graphic 28" descr="Group of men with solid fill">
            <a:extLst>
              <a:ext uri="{FF2B5EF4-FFF2-40B4-BE49-F238E27FC236}">
                <a16:creationId xmlns:a16="http://schemas.microsoft.com/office/drawing/2014/main" id="{C01CC3F3-142C-B2DB-6F1A-34853359A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7852" y="1921677"/>
            <a:ext cx="1828800" cy="1828800"/>
          </a:xfrm>
          <a:prstGeom prst="rect">
            <a:avLst/>
          </a:prstGeom>
        </p:spPr>
      </p:pic>
      <p:pic>
        <p:nvPicPr>
          <p:cNvPr id="30" name="Graphic 29" descr="Chat with solid fill">
            <a:extLst>
              <a:ext uri="{FF2B5EF4-FFF2-40B4-BE49-F238E27FC236}">
                <a16:creationId xmlns:a16="http://schemas.microsoft.com/office/drawing/2014/main" id="{85DC91F5-B62C-6257-8164-036BAE2F8F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8686" y="1918963"/>
            <a:ext cx="1828800" cy="1828800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9FDC3C4-2985-3BD0-660D-A5918590C1B4}"/>
              </a:ext>
            </a:extLst>
          </p:cNvPr>
          <p:cNvSpPr/>
          <p:nvPr/>
        </p:nvSpPr>
        <p:spPr>
          <a:xfrm>
            <a:off x="1642183" y="31723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Key Product Features</a:t>
            </a:r>
          </a:p>
        </p:txBody>
      </p:sp>
      <p:pic>
        <p:nvPicPr>
          <p:cNvPr id="62" name="Picture 61" descr="A group of people icons&#10;&#10;Description automatically generated">
            <a:extLst>
              <a:ext uri="{FF2B5EF4-FFF2-40B4-BE49-F238E27FC236}">
                <a16:creationId xmlns:a16="http://schemas.microsoft.com/office/drawing/2014/main" id="{7801052E-DC74-F460-8D6D-72D4F37E87D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29" t="-1887" r="-629" b="1258"/>
          <a:stretch/>
        </p:blipFill>
        <p:spPr>
          <a:xfrm>
            <a:off x="9234208" y="-2166862"/>
            <a:ext cx="1097725" cy="1111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2914386-B975-DE85-DE21-50313E989959}"/>
              </a:ext>
            </a:extLst>
          </p:cNvPr>
          <p:cNvSpPr txBox="1"/>
          <p:nvPr/>
        </p:nvSpPr>
        <p:spPr>
          <a:xfrm>
            <a:off x="373220" y="8459352"/>
            <a:ext cx="1460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Account Registration</a:t>
            </a:r>
            <a:r>
              <a:rPr lang="en-US">
                <a:ea typeface="Calibri"/>
                <a:cs typeface="Calibri"/>
              </a:rPr>
              <a:t> </a:t>
            </a:r>
            <a:endParaRPr lang="en-US" sz="28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B20929-02A0-3A9E-20E4-142405F9E0FE}"/>
              </a:ext>
            </a:extLst>
          </p:cNvPr>
          <p:cNvSpPr txBox="1"/>
          <p:nvPr/>
        </p:nvSpPr>
        <p:spPr>
          <a:xfrm>
            <a:off x="2845794" y="8600602"/>
            <a:ext cx="1566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Profile Setup</a:t>
            </a:r>
            <a:r>
              <a:rPr lang="en-US">
                <a:ea typeface="Calibri"/>
                <a:cs typeface="Calibri"/>
              </a:rPr>
              <a:t> </a:t>
            </a:r>
            <a:endParaRPr lang="en-US" sz="28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72A8AB-5CAE-8223-FD4C-B278B03FED3E}"/>
              </a:ext>
            </a:extLst>
          </p:cNvPr>
          <p:cNvSpPr txBox="1"/>
          <p:nvPr/>
        </p:nvSpPr>
        <p:spPr>
          <a:xfrm>
            <a:off x="7905117" y="8664520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Event Venue Layout</a:t>
            </a:r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4B710A-ACCD-6446-108D-C786F1867D40}"/>
              </a:ext>
            </a:extLst>
          </p:cNvPr>
          <p:cNvSpPr txBox="1"/>
          <p:nvPr/>
        </p:nvSpPr>
        <p:spPr>
          <a:xfrm>
            <a:off x="1650308" y="-861237"/>
            <a:ext cx="1314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Attendee List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pic>
        <p:nvPicPr>
          <p:cNvPr id="67" name="Picture 66" descr="A white cellphone with numbers and a calendar&#10;&#10;Description automatically generated">
            <a:extLst>
              <a:ext uri="{FF2B5EF4-FFF2-40B4-BE49-F238E27FC236}">
                <a16:creationId xmlns:a16="http://schemas.microsoft.com/office/drawing/2014/main" id="{33159A41-6DA9-8417-EE49-B468EC0E9E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8956" y="-2116178"/>
            <a:ext cx="1100767" cy="1093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A03D7D-8F35-9A3E-4FC7-F7A089A5192E}"/>
              </a:ext>
            </a:extLst>
          </p:cNvPr>
          <p:cNvSpPr txBox="1"/>
          <p:nvPr/>
        </p:nvSpPr>
        <p:spPr>
          <a:xfrm>
            <a:off x="3818375" y="-887046"/>
            <a:ext cx="15504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Explore More Events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9" name="Picture 68" descr="A hand holding a cellphone with a picture of a person&#10;&#10;Description automatically generated">
            <a:extLst>
              <a:ext uri="{FF2B5EF4-FFF2-40B4-BE49-F238E27FC236}">
                <a16:creationId xmlns:a16="http://schemas.microsoft.com/office/drawing/2014/main" id="{E4516505-8D14-834E-FD7C-C24594873A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33385" y="-2107975"/>
            <a:ext cx="1107681" cy="1093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B1EE4FD-0DA0-987E-6882-7DE3BDADB562}"/>
              </a:ext>
            </a:extLst>
          </p:cNvPr>
          <p:cNvSpPr txBox="1"/>
          <p:nvPr/>
        </p:nvSpPr>
        <p:spPr>
          <a:xfrm>
            <a:off x="6748983" y="-820536"/>
            <a:ext cx="110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Profile View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pic>
        <p:nvPicPr>
          <p:cNvPr id="71" name="Picture 70" descr="A black and white illustration of a cell phone with a person on the screen&#10;&#10;Description automatically generated">
            <a:extLst>
              <a:ext uri="{FF2B5EF4-FFF2-40B4-BE49-F238E27FC236}">
                <a16:creationId xmlns:a16="http://schemas.microsoft.com/office/drawing/2014/main" id="{CE99A882-010D-EAC9-35E9-CE127303B2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08364" y="-2141582"/>
            <a:ext cx="1107682" cy="1100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720F9FF-45E5-C44B-5CE6-FF4F95E58C15}"/>
              </a:ext>
            </a:extLst>
          </p:cNvPr>
          <p:cNvSpPr txBox="1"/>
          <p:nvPr/>
        </p:nvSpPr>
        <p:spPr>
          <a:xfrm>
            <a:off x="9327160" y="-831911"/>
            <a:ext cx="906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Event History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pic>
        <p:nvPicPr>
          <p:cNvPr id="73" name="Picture 72" descr="A black and white icon of a phone and a pencil&#10;&#10;Description automatically generated">
            <a:extLst>
              <a:ext uri="{FF2B5EF4-FFF2-40B4-BE49-F238E27FC236}">
                <a16:creationId xmlns:a16="http://schemas.microsoft.com/office/drawing/2014/main" id="{073EB155-592F-E4A3-444B-5F384D9A66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82231" y="7330175"/>
            <a:ext cx="1092020" cy="1040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4" name="Picture 73" descr="A hand cursor and a phone&#10;&#10;Description automatically generated">
            <a:extLst>
              <a:ext uri="{FF2B5EF4-FFF2-40B4-BE49-F238E27FC236}">
                <a16:creationId xmlns:a16="http://schemas.microsoft.com/office/drawing/2014/main" id="{E8D0802E-2BB5-7902-099A-23D1209E58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8818" y="7230081"/>
            <a:ext cx="1014000" cy="1033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5" name="Picture 74" descr="A black and white illustration of a cell phone&#10;&#10;Description automatically generated">
            <a:extLst>
              <a:ext uri="{FF2B5EF4-FFF2-40B4-BE49-F238E27FC236}">
                <a16:creationId xmlns:a16="http://schemas.microsoft.com/office/drawing/2014/main" id="{6337C26B-2A8F-7F95-29FD-9A1BCE3ECB7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75613" y="7322377"/>
            <a:ext cx="1103965" cy="1032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6" name="Picture 75" descr="A phone with a clipboard on it&#10;&#10;Description automatically generated">
            <a:extLst>
              <a:ext uri="{FF2B5EF4-FFF2-40B4-BE49-F238E27FC236}">
                <a16:creationId xmlns:a16="http://schemas.microsoft.com/office/drawing/2014/main" id="{3608903B-595C-64B4-CAFC-408329B8A0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37417" y="7305824"/>
            <a:ext cx="1103966" cy="1038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EFFB5BD-9815-1DB1-0512-22C81F946EFB}"/>
              </a:ext>
            </a:extLst>
          </p:cNvPr>
          <p:cNvSpPr txBox="1"/>
          <p:nvPr/>
        </p:nvSpPr>
        <p:spPr>
          <a:xfrm>
            <a:off x="5504489" y="8611655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Current Events Page</a:t>
            </a:r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9C01A7B-C4B8-5C04-033D-17A926B986F3}"/>
              </a:ext>
            </a:extLst>
          </p:cNvPr>
          <p:cNvSpPr/>
          <p:nvPr/>
        </p:nvSpPr>
        <p:spPr>
          <a:xfrm>
            <a:off x="-9405388" y="301293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MVP Launch Features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32C6729-202A-FD76-D506-1BBF7853CA24}"/>
              </a:ext>
            </a:extLst>
          </p:cNvPr>
          <p:cNvGrpSpPr/>
          <p:nvPr/>
        </p:nvGrpSpPr>
        <p:grpSpPr>
          <a:xfrm>
            <a:off x="11223633" y="4044138"/>
            <a:ext cx="685800" cy="685800"/>
            <a:chOff x="9510907" y="2193291"/>
            <a:chExt cx="685800" cy="6858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5DDB95A-C796-AF0E-0539-C93A81741A58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9" name="Graphic 78" descr="Rocket with solid fill">
              <a:extLst>
                <a:ext uri="{FF2B5EF4-FFF2-40B4-BE49-F238E27FC236}">
                  <a16:creationId xmlns:a16="http://schemas.microsoft.com/office/drawing/2014/main" id="{B85AE99D-5FB8-C5BC-BA3C-E790ADD5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sp>
        <p:nvSpPr>
          <p:cNvPr id="87" name="Footer Placeholder 6">
            <a:extLst>
              <a:ext uri="{FF2B5EF4-FFF2-40B4-BE49-F238E27FC236}">
                <a16:creationId xmlns:a16="http://schemas.microsoft.com/office/drawing/2014/main" id="{FE49846B-4039-052B-3B04-7AA3E464FBA1}"/>
              </a:ext>
            </a:extLst>
          </p:cNvPr>
          <p:cNvSpPr txBox="1">
            <a:spLocks/>
          </p:cNvSpPr>
          <p:nvPr/>
        </p:nvSpPr>
        <p:spPr>
          <a:xfrm>
            <a:off x="10519992" y="6494599"/>
            <a:ext cx="170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2687928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F2191BE-CC2B-F24B-B266-6B3B19A151F6}"/>
              </a:ext>
            </a:extLst>
          </p:cNvPr>
          <p:cNvSpPr/>
          <p:nvPr/>
        </p:nvSpPr>
        <p:spPr>
          <a:xfrm>
            <a:off x="1642183" y="31723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MVP Launch Features</a:t>
            </a:r>
          </a:p>
        </p:txBody>
      </p:sp>
      <p:pic>
        <p:nvPicPr>
          <p:cNvPr id="19" name="Picture 18" descr="A group of people icons&#10;&#10;Description automatically generated">
            <a:extLst>
              <a:ext uri="{FF2B5EF4-FFF2-40B4-BE49-F238E27FC236}">
                <a16:creationId xmlns:a16="http://schemas.microsoft.com/office/drawing/2014/main" id="{2FB55974-6B6D-4E2F-2559-8CB3E453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" t="-1887" r="-629" b="1258"/>
          <a:stretch/>
        </p:blipFill>
        <p:spPr>
          <a:xfrm>
            <a:off x="9442684" y="3947571"/>
            <a:ext cx="1097725" cy="1111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E1F3EB-1DFB-3F83-8214-558B0367F039}"/>
              </a:ext>
            </a:extLst>
          </p:cNvPr>
          <p:cNvSpPr txBox="1"/>
          <p:nvPr/>
        </p:nvSpPr>
        <p:spPr>
          <a:xfrm>
            <a:off x="373220" y="2955628"/>
            <a:ext cx="1460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Account Registration</a:t>
            </a:r>
            <a:r>
              <a:rPr lang="en-US">
                <a:latin typeface="Abadi" panose="020B0604020104020204" pitchFamily="34" charset="0"/>
                <a:ea typeface="Calibri"/>
                <a:cs typeface="Calibri"/>
              </a:rPr>
              <a:t> 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566287-0B6B-775E-8F55-F90C5A8407E6}"/>
              </a:ext>
            </a:extLst>
          </p:cNvPr>
          <p:cNvSpPr txBox="1"/>
          <p:nvPr/>
        </p:nvSpPr>
        <p:spPr>
          <a:xfrm>
            <a:off x="2845794" y="3096878"/>
            <a:ext cx="1566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Profile Setup</a:t>
            </a:r>
            <a:r>
              <a:rPr lang="en-US">
                <a:latin typeface="Abadi" panose="020B0604020104020204" pitchFamily="34" charset="0"/>
                <a:ea typeface="Calibri"/>
                <a:cs typeface="Calibri"/>
              </a:rPr>
              <a:t> 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B5785-ECAC-9663-F8EE-89EC0097C429}"/>
              </a:ext>
            </a:extLst>
          </p:cNvPr>
          <p:cNvSpPr txBox="1"/>
          <p:nvPr/>
        </p:nvSpPr>
        <p:spPr>
          <a:xfrm>
            <a:off x="7905117" y="3160796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Event Venue Layout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B842A-EDBB-26E7-087C-069F7A233BB1}"/>
              </a:ext>
            </a:extLst>
          </p:cNvPr>
          <p:cNvSpPr txBox="1"/>
          <p:nvPr/>
        </p:nvSpPr>
        <p:spPr>
          <a:xfrm>
            <a:off x="1858784" y="5253196"/>
            <a:ext cx="1314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Attendee List</a:t>
            </a:r>
            <a:r>
              <a:rPr lang="en-US">
                <a:latin typeface="Abadi" panose="020B0604020104020204" pitchFamily="34" charset="0"/>
                <a:ea typeface="Calibri"/>
                <a:cs typeface="Calibri"/>
              </a:rPr>
              <a:t> </a:t>
            </a:r>
          </a:p>
        </p:txBody>
      </p:sp>
      <p:pic>
        <p:nvPicPr>
          <p:cNvPr id="24" name="Picture 23" descr="A white cellphone with numbers and a calendar&#10;&#10;Description automatically generated">
            <a:extLst>
              <a:ext uri="{FF2B5EF4-FFF2-40B4-BE49-F238E27FC236}">
                <a16:creationId xmlns:a16="http://schemas.microsoft.com/office/drawing/2014/main" id="{B43E39EC-C25F-AD5A-3C1B-5B8DCA00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32" y="3998255"/>
            <a:ext cx="1100767" cy="1093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8485E5-B2FD-641C-F2F6-79AB5602EFCC}"/>
              </a:ext>
            </a:extLst>
          </p:cNvPr>
          <p:cNvSpPr txBox="1"/>
          <p:nvPr/>
        </p:nvSpPr>
        <p:spPr>
          <a:xfrm>
            <a:off x="4026851" y="5227387"/>
            <a:ext cx="15504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Explore More Events</a:t>
            </a:r>
            <a:endParaRPr lang="en-US"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32" name="Picture 31" descr="A hand holding a cellphone with a picture of a person&#10;&#10;Description automatically generated">
            <a:extLst>
              <a:ext uri="{FF2B5EF4-FFF2-40B4-BE49-F238E27FC236}">
                <a16:creationId xmlns:a16="http://schemas.microsoft.com/office/drawing/2014/main" id="{C4CC82BE-401F-02F7-17F6-FBCFD45E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61" y="4006458"/>
            <a:ext cx="1107681" cy="1093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E0E9DC-BDE3-836D-9C23-FBB7452948AA}"/>
              </a:ext>
            </a:extLst>
          </p:cNvPr>
          <p:cNvSpPr txBox="1"/>
          <p:nvPr/>
        </p:nvSpPr>
        <p:spPr>
          <a:xfrm>
            <a:off x="6957459" y="5293897"/>
            <a:ext cx="110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Profile View</a:t>
            </a:r>
            <a:r>
              <a:rPr lang="en-US">
                <a:latin typeface="Abadi" panose="020B0604020104020204" pitchFamily="34" charset="0"/>
                <a:ea typeface="Calibri"/>
                <a:cs typeface="Calibri"/>
              </a:rPr>
              <a:t> </a:t>
            </a:r>
          </a:p>
        </p:txBody>
      </p:sp>
      <p:pic>
        <p:nvPicPr>
          <p:cNvPr id="34" name="Picture 33" descr="A black and white illustration of a cell phone with a person on the screen&#10;&#10;Description automatically generated">
            <a:extLst>
              <a:ext uri="{FF2B5EF4-FFF2-40B4-BE49-F238E27FC236}">
                <a16:creationId xmlns:a16="http://schemas.microsoft.com/office/drawing/2014/main" id="{AE7EC814-9321-AA16-56E4-13F42619C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840" y="3972851"/>
            <a:ext cx="1107682" cy="1100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B2592F-5EC5-A527-1467-29EE74E80DF0}"/>
              </a:ext>
            </a:extLst>
          </p:cNvPr>
          <p:cNvSpPr txBox="1"/>
          <p:nvPr/>
        </p:nvSpPr>
        <p:spPr>
          <a:xfrm>
            <a:off x="9535636" y="5282522"/>
            <a:ext cx="906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Event History</a:t>
            </a:r>
            <a:r>
              <a:rPr lang="en-US">
                <a:latin typeface="Abadi" panose="020B0604020104020204" pitchFamily="34" charset="0"/>
                <a:ea typeface="Calibri"/>
                <a:cs typeface="Calibri"/>
              </a:rPr>
              <a:t> </a:t>
            </a:r>
          </a:p>
        </p:txBody>
      </p:sp>
      <p:pic>
        <p:nvPicPr>
          <p:cNvPr id="48" name="Picture 47" descr="A black and white icon of a phone and a pencil&#10;&#10;Description automatically generated">
            <a:extLst>
              <a:ext uri="{FF2B5EF4-FFF2-40B4-BE49-F238E27FC236}">
                <a16:creationId xmlns:a16="http://schemas.microsoft.com/office/drawing/2014/main" id="{4384028F-6592-63E9-C977-E4C2294C2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231" y="1826451"/>
            <a:ext cx="1092020" cy="1040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48" descr="A hand cursor and a phone&#10;&#10;Description automatically generated">
            <a:extLst>
              <a:ext uri="{FF2B5EF4-FFF2-40B4-BE49-F238E27FC236}">
                <a16:creationId xmlns:a16="http://schemas.microsoft.com/office/drawing/2014/main" id="{48C024BE-E969-9C8C-C674-CE76964CD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18" y="1726357"/>
            <a:ext cx="1014000" cy="1033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Picture 49" descr="A black and white illustration of a cell phone&#10;&#10;Description automatically generated">
            <a:extLst>
              <a:ext uri="{FF2B5EF4-FFF2-40B4-BE49-F238E27FC236}">
                <a16:creationId xmlns:a16="http://schemas.microsoft.com/office/drawing/2014/main" id="{58EABFA0-1797-A7A5-80CF-DFCC3B128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13" y="1818653"/>
            <a:ext cx="1103965" cy="1032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Picture 50" descr="A phone with a clipboard on it&#10;&#10;Description automatically generated">
            <a:extLst>
              <a:ext uri="{FF2B5EF4-FFF2-40B4-BE49-F238E27FC236}">
                <a16:creationId xmlns:a16="http://schemas.microsoft.com/office/drawing/2014/main" id="{2C5DDC1E-1B3D-8262-9067-F028A1B53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417" y="1802100"/>
            <a:ext cx="1103966" cy="1038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F6BFE3-6ADB-9B34-BA0C-1E82789DE19D}"/>
              </a:ext>
            </a:extLst>
          </p:cNvPr>
          <p:cNvSpPr txBox="1"/>
          <p:nvPr/>
        </p:nvSpPr>
        <p:spPr>
          <a:xfrm>
            <a:off x="5504489" y="3107931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>
                <a:latin typeface="Abadi" panose="020B0604020104020204" pitchFamily="34" charset="0"/>
              </a:rPr>
              <a:t>Current Events Page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1F56E549-4735-C3E7-D005-7C4CC25EAAAE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3238C240-49D1-DD0C-1EE0-A392541A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942" y="2389975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B9ABDE19-DF46-4485-7431-720255C5FB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9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8D704375-9CED-DEEB-D50C-BA112AB4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260" y="3876082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0C28E2AD-3B4B-A656-5EB9-9571626DCB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8975" y="1816450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61" name="Picture 60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225C6648-0165-C687-EDFA-3E71282F5F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84979" y="3453717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62" name="Content Placeholder 6">
            <a:extLst>
              <a:ext uri="{FF2B5EF4-FFF2-40B4-BE49-F238E27FC236}">
                <a16:creationId xmlns:a16="http://schemas.microsoft.com/office/drawing/2014/main" id="{67303BDB-2D74-0D24-D257-2947ECABF8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20667" y="3659926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63" name="Content Placeholder 4">
            <a:extLst>
              <a:ext uri="{FF2B5EF4-FFF2-40B4-BE49-F238E27FC236}">
                <a16:creationId xmlns:a16="http://schemas.microsoft.com/office/drawing/2014/main" id="{E34103FD-E75E-5070-9E1B-8D773C497A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56355" y="5159999"/>
            <a:ext cx="751539" cy="720000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6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6F3849F3-93B9-9ABB-0E92-FE108843D02E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453" y="1912114"/>
            <a:ext cx="685800" cy="6858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6DC7C-2DF5-6DBA-6EDE-634A0C6F211D}"/>
              </a:ext>
            </a:extLst>
          </p:cNvPr>
          <p:cNvGrpSpPr/>
          <p:nvPr/>
        </p:nvGrpSpPr>
        <p:grpSpPr>
          <a:xfrm>
            <a:off x="10645692" y="2985104"/>
            <a:ext cx="905256" cy="905256"/>
            <a:chOff x="9510907" y="2193291"/>
            <a:chExt cx="685800" cy="6858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A14DF14-CA12-512F-3DD9-62A26AADCC1F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0" name="Graphic 69" descr="Rocket with solid fill">
              <a:extLst>
                <a:ext uri="{FF2B5EF4-FFF2-40B4-BE49-F238E27FC236}">
                  <a16:creationId xmlns:a16="http://schemas.microsoft.com/office/drawing/2014/main" id="{EAEBAC52-5462-BDDE-3C82-81E325D4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D21E21-7897-1C6E-EC96-38CA5F1F9409}"/>
              </a:ext>
            </a:extLst>
          </p:cNvPr>
          <p:cNvGrpSpPr/>
          <p:nvPr/>
        </p:nvGrpSpPr>
        <p:grpSpPr>
          <a:xfrm>
            <a:off x="11291265" y="4145386"/>
            <a:ext cx="685800" cy="685800"/>
            <a:chOff x="12579137" y="628650"/>
            <a:chExt cx="841530" cy="86297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346ADF-F20F-5478-F6DC-A4A4B1CE7D0B}"/>
                </a:ext>
              </a:extLst>
            </p:cNvPr>
            <p:cNvSpPr/>
            <p:nvPr/>
          </p:nvSpPr>
          <p:spPr>
            <a:xfrm>
              <a:off x="12579137" y="628650"/>
              <a:ext cx="841530" cy="8629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raphic 71" descr="Old Key with solid fill">
              <a:extLst>
                <a:ext uri="{FF2B5EF4-FFF2-40B4-BE49-F238E27FC236}">
                  <a16:creationId xmlns:a16="http://schemas.microsoft.com/office/drawing/2014/main" id="{8A1D82E1-9E39-FA45-5DEB-B4BDAF12A893}"/>
                </a:ext>
              </a:extLst>
            </p:cNvPr>
            <p:cNvSpPr/>
            <p:nvPr/>
          </p:nvSpPr>
          <p:spPr>
            <a:xfrm>
              <a:off x="12665985" y="726863"/>
              <a:ext cx="640080" cy="640080"/>
            </a:xfrm>
            <a:custGeom>
              <a:avLst/>
              <a:gdLst>
                <a:gd name="connsiteX0" fmla="*/ 775335 w 775335"/>
                <a:gd name="connsiteY0" fmla="*/ 197233 h 782068"/>
                <a:gd name="connsiteX1" fmla="*/ 752475 w 775335"/>
                <a:gd name="connsiteY1" fmla="*/ 174373 h 782068"/>
                <a:gd name="connsiteX2" fmla="*/ 727710 w 775335"/>
                <a:gd name="connsiteY2" fmla="*/ 174373 h 782068"/>
                <a:gd name="connsiteX3" fmla="*/ 702945 w 775335"/>
                <a:gd name="connsiteY3" fmla="*/ 48643 h 782068"/>
                <a:gd name="connsiteX4" fmla="*/ 602933 w 775335"/>
                <a:gd name="connsiteY4" fmla="*/ 48643 h 782068"/>
                <a:gd name="connsiteX5" fmla="*/ 602933 w 775335"/>
                <a:gd name="connsiteY5" fmla="*/ 24831 h 782068"/>
                <a:gd name="connsiteX6" fmla="*/ 581978 w 775335"/>
                <a:gd name="connsiteY6" fmla="*/ 66 h 782068"/>
                <a:gd name="connsiteX7" fmla="*/ 556260 w 775335"/>
                <a:gd name="connsiteY7" fmla="*/ 21021 h 782068"/>
                <a:gd name="connsiteX8" fmla="*/ 556260 w 775335"/>
                <a:gd name="connsiteY8" fmla="*/ 23878 h 782068"/>
                <a:gd name="connsiteX9" fmla="*/ 556260 w 775335"/>
                <a:gd name="connsiteY9" fmla="*/ 47691 h 782068"/>
                <a:gd name="connsiteX10" fmla="*/ 549593 w 775335"/>
                <a:gd name="connsiteY10" fmla="*/ 40071 h 782068"/>
                <a:gd name="connsiteX11" fmla="*/ 421958 w 775335"/>
                <a:gd name="connsiteY11" fmla="*/ 40071 h 782068"/>
                <a:gd name="connsiteX12" fmla="*/ 421958 w 775335"/>
                <a:gd name="connsiteY12" fmla="*/ 167706 h 782068"/>
                <a:gd name="connsiteX13" fmla="*/ 429577 w 775335"/>
                <a:gd name="connsiteY13" fmla="*/ 174373 h 782068"/>
                <a:gd name="connsiteX14" fmla="*/ 406718 w 775335"/>
                <a:gd name="connsiteY14" fmla="*/ 174373 h 782068"/>
                <a:gd name="connsiteX15" fmla="*/ 381952 w 775335"/>
                <a:gd name="connsiteY15" fmla="*/ 195328 h 782068"/>
                <a:gd name="connsiteX16" fmla="*/ 402908 w 775335"/>
                <a:gd name="connsiteY16" fmla="*/ 221046 h 782068"/>
                <a:gd name="connsiteX17" fmla="*/ 405765 w 775335"/>
                <a:gd name="connsiteY17" fmla="*/ 221046 h 782068"/>
                <a:gd name="connsiteX18" fmla="*/ 428625 w 775335"/>
                <a:gd name="connsiteY18" fmla="*/ 221046 h 782068"/>
                <a:gd name="connsiteX19" fmla="*/ 413385 w 775335"/>
                <a:gd name="connsiteY19" fmla="*/ 277243 h 782068"/>
                <a:gd name="connsiteX20" fmla="*/ 401955 w 775335"/>
                <a:gd name="connsiteY20" fmla="*/ 304866 h 782068"/>
                <a:gd name="connsiteX21" fmla="*/ 5715 w 775335"/>
                <a:gd name="connsiteY21" fmla="*/ 703011 h 782068"/>
                <a:gd name="connsiteX22" fmla="*/ 5715 w 775335"/>
                <a:gd name="connsiteY22" fmla="*/ 729681 h 782068"/>
                <a:gd name="connsiteX23" fmla="*/ 45720 w 775335"/>
                <a:gd name="connsiteY23" fmla="*/ 769686 h 782068"/>
                <a:gd name="connsiteX24" fmla="*/ 72390 w 775335"/>
                <a:gd name="connsiteY24" fmla="*/ 769686 h 782068"/>
                <a:gd name="connsiteX25" fmla="*/ 99060 w 775335"/>
                <a:gd name="connsiteY25" fmla="*/ 743016 h 782068"/>
                <a:gd name="connsiteX26" fmla="*/ 132398 w 775335"/>
                <a:gd name="connsiteY26" fmla="*/ 776353 h 782068"/>
                <a:gd name="connsiteX27" fmla="*/ 159068 w 775335"/>
                <a:gd name="connsiteY27" fmla="*/ 776353 h 782068"/>
                <a:gd name="connsiteX28" fmla="*/ 185738 w 775335"/>
                <a:gd name="connsiteY28" fmla="*/ 749683 h 782068"/>
                <a:gd name="connsiteX29" fmla="*/ 185738 w 775335"/>
                <a:gd name="connsiteY29" fmla="*/ 723013 h 782068"/>
                <a:gd name="connsiteX30" fmla="*/ 152400 w 775335"/>
                <a:gd name="connsiteY30" fmla="*/ 689676 h 782068"/>
                <a:gd name="connsiteX31" fmla="*/ 179070 w 775335"/>
                <a:gd name="connsiteY31" fmla="*/ 663006 h 782068"/>
                <a:gd name="connsiteX32" fmla="*/ 233363 w 775335"/>
                <a:gd name="connsiteY32" fmla="*/ 717298 h 782068"/>
                <a:gd name="connsiteX33" fmla="*/ 260032 w 775335"/>
                <a:gd name="connsiteY33" fmla="*/ 717298 h 782068"/>
                <a:gd name="connsiteX34" fmla="*/ 260032 w 775335"/>
                <a:gd name="connsiteY34" fmla="*/ 717298 h 782068"/>
                <a:gd name="connsiteX35" fmla="*/ 300038 w 775335"/>
                <a:gd name="connsiteY35" fmla="*/ 677293 h 782068"/>
                <a:gd name="connsiteX36" fmla="*/ 300038 w 775335"/>
                <a:gd name="connsiteY36" fmla="*/ 650623 h 782068"/>
                <a:gd name="connsiteX37" fmla="*/ 247650 w 775335"/>
                <a:gd name="connsiteY37" fmla="*/ 595378 h 782068"/>
                <a:gd name="connsiteX38" fmla="*/ 469583 w 775335"/>
                <a:gd name="connsiteY38" fmla="*/ 373446 h 782068"/>
                <a:gd name="connsiteX39" fmla="*/ 498158 w 775335"/>
                <a:gd name="connsiteY39" fmla="*/ 362016 h 782068"/>
                <a:gd name="connsiteX40" fmla="*/ 503873 w 775335"/>
                <a:gd name="connsiteY40" fmla="*/ 362016 h 782068"/>
                <a:gd name="connsiteX41" fmla="*/ 554355 w 775335"/>
                <a:gd name="connsiteY41" fmla="*/ 346776 h 782068"/>
                <a:gd name="connsiteX42" fmla="*/ 554355 w 775335"/>
                <a:gd name="connsiteY42" fmla="*/ 371541 h 782068"/>
                <a:gd name="connsiteX43" fmla="*/ 575310 w 775335"/>
                <a:gd name="connsiteY43" fmla="*/ 396306 h 782068"/>
                <a:gd name="connsiteX44" fmla="*/ 601028 w 775335"/>
                <a:gd name="connsiteY44" fmla="*/ 375351 h 782068"/>
                <a:gd name="connsiteX45" fmla="*/ 601028 w 775335"/>
                <a:gd name="connsiteY45" fmla="*/ 372493 h 782068"/>
                <a:gd name="connsiteX46" fmla="*/ 601028 w 775335"/>
                <a:gd name="connsiteY46" fmla="*/ 348681 h 782068"/>
                <a:gd name="connsiteX47" fmla="*/ 607695 w 775335"/>
                <a:gd name="connsiteY47" fmla="*/ 356301 h 782068"/>
                <a:gd name="connsiteX48" fmla="*/ 735330 w 775335"/>
                <a:gd name="connsiteY48" fmla="*/ 356301 h 782068"/>
                <a:gd name="connsiteX49" fmla="*/ 735330 w 775335"/>
                <a:gd name="connsiteY49" fmla="*/ 228666 h 782068"/>
                <a:gd name="connsiteX50" fmla="*/ 735330 w 775335"/>
                <a:gd name="connsiteY50" fmla="*/ 228666 h 782068"/>
                <a:gd name="connsiteX51" fmla="*/ 727710 w 775335"/>
                <a:gd name="connsiteY51" fmla="*/ 221998 h 782068"/>
                <a:gd name="connsiteX52" fmla="*/ 751523 w 775335"/>
                <a:gd name="connsiteY52" fmla="*/ 221998 h 782068"/>
                <a:gd name="connsiteX53" fmla="*/ 775335 w 775335"/>
                <a:gd name="connsiteY53" fmla="*/ 198186 h 782068"/>
                <a:gd name="connsiteX54" fmla="*/ 775335 w 775335"/>
                <a:gd name="connsiteY54" fmla="*/ 197233 h 782068"/>
                <a:gd name="connsiteX55" fmla="*/ 621983 w 775335"/>
                <a:gd name="connsiteY55" fmla="*/ 93411 h 782068"/>
                <a:gd name="connsiteX56" fmla="*/ 682943 w 775335"/>
                <a:gd name="connsiteY56" fmla="*/ 93411 h 782068"/>
                <a:gd name="connsiteX57" fmla="*/ 682943 w 775335"/>
                <a:gd name="connsiteY57" fmla="*/ 154371 h 782068"/>
                <a:gd name="connsiteX58" fmla="*/ 621983 w 775335"/>
                <a:gd name="connsiteY58" fmla="*/ 154371 h 782068"/>
                <a:gd name="connsiteX59" fmla="*/ 609600 w 775335"/>
                <a:gd name="connsiteY59" fmla="*/ 123891 h 782068"/>
                <a:gd name="connsiteX60" fmla="*/ 621983 w 775335"/>
                <a:gd name="connsiteY60" fmla="*/ 93411 h 782068"/>
                <a:gd name="connsiteX61" fmla="*/ 453390 w 775335"/>
                <a:gd name="connsiteY61" fmla="*/ 73408 h 782068"/>
                <a:gd name="connsiteX62" fmla="*/ 514350 w 775335"/>
                <a:gd name="connsiteY62" fmla="*/ 73408 h 782068"/>
                <a:gd name="connsiteX63" fmla="*/ 514350 w 775335"/>
                <a:gd name="connsiteY63" fmla="*/ 134368 h 782068"/>
                <a:gd name="connsiteX64" fmla="*/ 453390 w 775335"/>
                <a:gd name="connsiteY64" fmla="*/ 134368 h 782068"/>
                <a:gd name="connsiteX65" fmla="*/ 441008 w 775335"/>
                <a:gd name="connsiteY65" fmla="*/ 103888 h 782068"/>
                <a:gd name="connsiteX66" fmla="*/ 453390 w 775335"/>
                <a:gd name="connsiteY66" fmla="*/ 73408 h 782068"/>
                <a:gd name="connsiteX67" fmla="*/ 534353 w 775335"/>
                <a:gd name="connsiteY67" fmla="*/ 302961 h 782068"/>
                <a:gd name="connsiteX68" fmla="*/ 473393 w 775335"/>
                <a:gd name="connsiteY68" fmla="*/ 302961 h 782068"/>
                <a:gd name="connsiteX69" fmla="*/ 473393 w 775335"/>
                <a:gd name="connsiteY69" fmla="*/ 242001 h 782068"/>
                <a:gd name="connsiteX70" fmla="*/ 534353 w 775335"/>
                <a:gd name="connsiteY70" fmla="*/ 242001 h 782068"/>
                <a:gd name="connsiteX71" fmla="*/ 546735 w 775335"/>
                <a:gd name="connsiteY71" fmla="*/ 272481 h 782068"/>
                <a:gd name="connsiteX72" fmla="*/ 534353 w 775335"/>
                <a:gd name="connsiteY72" fmla="*/ 302961 h 782068"/>
                <a:gd name="connsiteX73" fmla="*/ 702945 w 775335"/>
                <a:gd name="connsiteY73" fmla="*/ 322963 h 782068"/>
                <a:gd name="connsiteX74" fmla="*/ 641985 w 775335"/>
                <a:gd name="connsiteY74" fmla="*/ 322963 h 782068"/>
                <a:gd name="connsiteX75" fmla="*/ 641985 w 775335"/>
                <a:gd name="connsiteY75" fmla="*/ 262003 h 782068"/>
                <a:gd name="connsiteX76" fmla="*/ 702945 w 775335"/>
                <a:gd name="connsiteY76" fmla="*/ 262003 h 782068"/>
                <a:gd name="connsiteX77" fmla="*/ 715328 w 775335"/>
                <a:gd name="connsiteY77" fmla="*/ 292483 h 782068"/>
                <a:gd name="connsiteX78" fmla="*/ 702945 w 775335"/>
                <a:gd name="connsiteY78" fmla="*/ 322963 h 7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75335" h="782068">
                  <a:moveTo>
                    <a:pt x="775335" y="197233"/>
                  </a:moveTo>
                  <a:cubicBezTo>
                    <a:pt x="775335" y="184851"/>
                    <a:pt x="764858" y="174373"/>
                    <a:pt x="752475" y="174373"/>
                  </a:cubicBezTo>
                  <a:lnTo>
                    <a:pt x="727710" y="174373"/>
                  </a:lnTo>
                  <a:cubicBezTo>
                    <a:pt x="755333" y="132463"/>
                    <a:pt x="743903" y="76266"/>
                    <a:pt x="702945" y="48643"/>
                  </a:cubicBezTo>
                  <a:cubicBezTo>
                    <a:pt x="672465" y="28641"/>
                    <a:pt x="633413" y="28641"/>
                    <a:pt x="602933" y="48643"/>
                  </a:cubicBezTo>
                  <a:lnTo>
                    <a:pt x="602933" y="24831"/>
                  </a:lnTo>
                  <a:cubicBezTo>
                    <a:pt x="602933" y="12448"/>
                    <a:pt x="594360" y="1971"/>
                    <a:pt x="581978" y="66"/>
                  </a:cubicBezTo>
                  <a:cubicBezTo>
                    <a:pt x="568643" y="-887"/>
                    <a:pt x="557213" y="8638"/>
                    <a:pt x="556260" y="21021"/>
                  </a:cubicBezTo>
                  <a:cubicBezTo>
                    <a:pt x="556260" y="21973"/>
                    <a:pt x="556260" y="22926"/>
                    <a:pt x="556260" y="23878"/>
                  </a:cubicBezTo>
                  <a:lnTo>
                    <a:pt x="556260" y="47691"/>
                  </a:lnTo>
                  <a:cubicBezTo>
                    <a:pt x="554355" y="44833"/>
                    <a:pt x="552450" y="42928"/>
                    <a:pt x="549593" y="40071"/>
                  </a:cubicBezTo>
                  <a:cubicBezTo>
                    <a:pt x="514350" y="4828"/>
                    <a:pt x="457200" y="4828"/>
                    <a:pt x="421958" y="40071"/>
                  </a:cubicBezTo>
                  <a:cubicBezTo>
                    <a:pt x="386715" y="75313"/>
                    <a:pt x="386715" y="132463"/>
                    <a:pt x="421958" y="167706"/>
                  </a:cubicBezTo>
                  <a:cubicBezTo>
                    <a:pt x="423863" y="169611"/>
                    <a:pt x="426720" y="172468"/>
                    <a:pt x="429577" y="174373"/>
                  </a:cubicBezTo>
                  <a:lnTo>
                    <a:pt x="406718" y="174373"/>
                  </a:lnTo>
                  <a:cubicBezTo>
                    <a:pt x="394335" y="174373"/>
                    <a:pt x="383858" y="182946"/>
                    <a:pt x="381952" y="195328"/>
                  </a:cubicBezTo>
                  <a:cubicBezTo>
                    <a:pt x="381000" y="208663"/>
                    <a:pt x="390525" y="220093"/>
                    <a:pt x="402908" y="221046"/>
                  </a:cubicBezTo>
                  <a:cubicBezTo>
                    <a:pt x="403860" y="221046"/>
                    <a:pt x="404813" y="221046"/>
                    <a:pt x="405765" y="221046"/>
                  </a:cubicBezTo>
                  <a:lnTo>
                    <a:pt x="428625" y="221046"/>
                  </a:lnTo>
                  <a:cubicBezTo>
                    <a:pt x="417195" y="237238"/>
                    <a:pt x="412433" y="257241"/>
                    <a:pt x="413385" y="277243"/>
                  </a:cubicBezTo>
                  <a:cubicBezTo>
                    <a:pt x="413385" y="287721"/>
                    <a:pt x="409575" y="298198"/>
                    <a:pt x="401955" y="304866"/>
                  </a:cubicBezTo>
                  <a:lnTo>
                    <a:pt x="5715" y="703011"/>
                  </a:lnTo>
                  <a:cubicBezTo>
                    <a:pt x="-1905" y="710631"/>
                    <a:pt x="-1905" y="722061"/>
                    <a:pt x="5715" y="729681"/>
                  </a:cubicBezTo>
                  <a:lnTo>
                    <a:pt x="45720" y="769686"/>
                  </a:lnTo>
                  <a:cubicBezTo>
                    <a:pt x="53340" y="777306"/>
                    <a:pt x="64770" y="777306"/>
                    <a:pt x="72390" y="769686"/>
                  </a:cubicBezTo>
                  <a:lnTo>
                    <a:pt x="99060" y="743016"/>
                  </a:lnTo>
                  <a:lnTo>
                    <a:pt x="132398" y="776353"/>
                  </a:lnTo>
                  <a:cubicBezTo>
                    <a:pt x="140018" y="783973"/>
                    <a:pt x="151448" y="783973"/>
                    <a:pt x="159068" y="776353"/>
                  </a:cubicBezTo>
                  <a:lnTo>
                    <a:pt x="185738" y="749683"/>
                  </a:lnTo>
                  <a:cubicBezTo>
                    <a:pt x="193357" y="742063"/>
                    <a:pt x="193357" y="730633"/>
                    <a:pt x="185738" y="723013"/>
                  </a:cubicBezTo>
                  <a:lnTo>
                    <a:pt x="152400" y="689676"/>
                  </a:lnTo>
                  <a:lnTo>
                    <a:pt x="179070" y="663006"/>
                  </a:lnTo>
                  <a:lnTo>
                    <a:pt x="233363" y="717298"/>
                  </a:lnTo>
                  <a:cubicBezTo>
                    <a:pt x="240982" y="724918"/>
                    <a:pt x="252413" y="724918"/>
                    <a:pt x="260032" y="717298"/>
                  </a:cubicBezTo>
                  <a:lnTo>
                    <a:pt x="260032" y="717298"/>
                  </a:lnTo>
                  <a:lnTo>
                    <a:pt x="300038" y="677293"/>
                  </a:lnTo>
                  <a:cubicBezTo>
                    <a:pt x="307658" y="669673"/>
                    <a:pt x="307658" y="658243"/>
                    <a:pt x="300038" y="650623"/>
                  </a:cubicBezTo>
                  <a:lnTo>
                    <a:pt x="247650" y="595378"/>
                  </a:lnTo>
                  <a:lnTo>
                    <a:pt x="469583" y="373446"/>
                  </a:lnTo>
                  <a:cubicBezTo>
                    <a:pt x="477202" y="365826"/>
                    <a:pt x="487680" y="362016"/>
                    <a:pt x="498158" y="362016"/>
                  </a:cubicBezTo>
                  <a:cubicBezTo>
                    <a:pt x="500063" y="362016"/>
                    <a:pt x="501968" y="362016"/>
                    <a:pt x="503873" y="362016"/>
                  </a:cubicBezTo>
                  <a:cubicBezTo>
                    <a:pt x="521970" y="362016"/>
                    <a:pt x="539115" y="356301"/>
                    <a:pt x="554355" y="346776"/>
                  </a:cubicBezTo>
                  <a:lnTo>
                    <a:pt x="554355" y="371541"/>
                  </a:lnTo>
                  <a:cubicBezTo>
                    <a:pt x="554355" y="383923"/>
                    <a:pt x="562928" y="394401"/>
                    <a:pt x="575310" y="396306"/>
                  </a:cubicBezTo>
                  <a:cubicBezTo>
                    <a:pt x="588645" y="397258"/>
                    <a:pt x="600075" y="387733"/>
                    <a:pt x="601028" y="375351"/>
                  </a:cubicBezTo>
                  <a:cubicBezTo>
                    <a:pt x="601028" y="374398"/>
                    <a:pt x="601028" y="373446"/>
                    <a:pt x="601028" y="372493"/>
                  </a:cubicBezTo>
                  <a:lnTo>
                    <a:pt x="601028" y="348681"/>
                  </a:lnTo>
                  <a:cubicBezTo>
                    <a:pt x="602933" y="351538"/>
                    <a:pt x="604838" y="353443"/>
                    <a:pt x="607695" y="356301"/>
                  </a:cubicBezTo>
                  <a:cubicBezTo>
                    <a:pt x="642938" y="391543"/>
                    <a:pt x="700088" y="391543"/>
                    <a:pt x="735330" y="356301"/>
                  </a:cubicBezTo>
                  <a:cubicBezTo>
                    <a:pt x="770573" y="321058"/>
                    <a:pt x="770573" y="263908"/>
                    <a:pt x="735330" y="228666"/>
                  </a:cubicBezTo>
                  <a:lnTo>
                    <a:pt x="735330" y="228666"/>
                  </a:lnTo>
                  <a:cubicBezTo>
                    <a:pt x="733425" y="226761"/>
                    <a:pt x="730568" y="223903"/>
                    <a:pt x="727710" y="221998"/>
                  </a:cubicBezTo>
                  <a:lnTo>
                    <a:pt x="751523" y="221998"/>
                  </a:lnTo>
                  <a:cubicBezTo>
                    <a:pt x="764858" y="221998"/>
                    <a:pt x="775335" y="211521"/>
                    <a:pt x="775335" y="198186"/>
                  </a:cubicBezTo>
                  <a:lnTo>
                    <a:pt x="775335" y="197233"/>
                  </a:lnTo>
                  <a:close/>
                  <a:moveTo>
                    <a:pt x="621983" y="93411"/>
                  </a:moveTo>
                  <a:cubicBezTo>
                    <a:pt x="639128" y="76266"/>
                    <a:pt x="665798" y="76266"/>
                    <a:pt x="682943" y="93411"/>
                  </a:cubicBezTo>
                  <a:cubicBezTo>
                    <a:pt x="700088" y="110556"/>
                    <a:pt x="700088" y="137226"/>
                    <a:pt x="682943" y="154371"/>
                  </a:cubicBezTo>
                  <a:cubicBezTo>
                    <a:pt x="665798" y="171516"/>
                    <a:pt x="639128" y="171516"/>
                    <a:pt x="621983" y="154371"/>
                  </a:cubicBezTo>
                  <a:cubicBezTo>
                    <a:pt x="614363" y="146751"/>
                    <a:pt x="609600" y="135321"/>
                    <a:pt x="609600" y="123891"/>
                  </a:cubicBezTo>
                  <a:cubicBezTo>
                    <a:pt x="609600" y="112461"/>
                    <a:pt x="613410" y="101983"/>
                    <a:pt x="621983" y="93411"/>
                  </a:cubicBezTo>
                  <a:close/>
                  <a:moveTo>
                    <a:pt x="453390" y="73408"/>
                  </a:moveTo>
                  <a:cubicBezTo>
                    <a:pt x="470535" y="56263"/>
                    <a:pt x="497205" y="56263"/>
                    <a:pt x="514350" y="73408"/>
                  </a:cubicBezTo>
                  <a:cubicBezTo>
                    <a:pt x="531495" y="90553"/>
                    <a:pt x="531495" y="117223"/>
                    <a:pt x="514350" y="134368"/>
                  </a:cubicBezTo>
                  <a:cubicBezTo>
                    <a:pt x="497205" y="151513"/>
                    <a:pt x="470535" y="151513"/>
                    <a:pt x="453390" y="134368"/>
                  </a:cubicBezTo>
                  <a:cubicBezTo>
                    <a:pt x="445770" y="126748"/>
                    <a:pt x="441008" y="115318"/>
                    <a:pt x="441008" y="103888"/>
                  </a:cubicBezTo>
                  <a:cubicBezTo>
                    <a:pt x="441008" y="92458"/>
                    <a:pt x="445770" y="81981"/>
                    <a:pt x="453390" y="73408"/>
                  </a:cubicBezTo>
                  <a:close/>
                  <a:moveTo>
                    <a:pt x="534353" y="302961"/>
                  </a:moveTo>
                  <a:cubicBezTo>
                    <a:pt x="517208" y="320106"/>
                    <a:pt x="490538" y="320106"/>
                    <a:pt x="473393" y="302961"/>
                  </a:cubicBezTo>
                  <a:cubicBezTo>
                    <a:pt x="456248" y="285816"/>
                    <a:pt x="456248" y="259146"/>
                    <a:pt x="473393" y="242001"/>
                  </a:cubicBezTo>
                  <a:cubicBezTo>
                    <a:pt x="490538" y="224856"/>
                    <a:pt x="517208" y="224856"/>
                    <a:pt x="534353" y="242001"/>
                  </a:cubicBezTo>
                  <a:cubicBezTo>
                    <a:pt x="541973" y="249621"/>
                    <a:pt x="546735" y="261051"/>
                    <a:pt x="546735" y="272481"/>
                  </a:cubicBezTo>
                  <a:cubicBezTo>
                    <a:pt x="546735" y="283911"/>
                    <a:pt x="541973" y="294388"/>
                    <a:pt x="534353" y="302961"/>
                  </a:cubicBezTo>
                  <a:close/>
                  <a:moveTo>
                    <a:pt x="702945" y="322963"/>
                  </a:moveTo>
                  <a:cubicBezTo>
                    <a:pt x="685800" y="340108"/>
                    <a:pt x="659130" y="340108"/>
                    <a:pt x="641985" y="322963"/>
                  </a:cubicBezTo>
                  <a:cubicBezTo>
                    <a:pt x="624840" y="305818"/>
                    <a:pt x="624840" y="279148"/>
                    <a:pt x="641985" y="262003"/>
                  </a:cubicBezTo>
                  <a:cubicBezTo>
                    <a:pt x="659130" y="244858"/>
                    <a:pt x="685800" y="244858"/>
                    <a:pt x="702945" y="262003"/>
                  </a:cubicBezTo>
                  <a:cubicBezTo>
                    <a:pt x="710565" y="269623"/>
                    <a:pt x="715328" y="281053"/>
                    <a:pt x="715328" y="292483"/>
                  </a:cubicBezTo>
                  <a:cubicBezTo>
                    <a:pt x="715328" y="303913"/>
                    <a:pt x="710565" y="314391"/>
                    <a:pt x="702945" y="3229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274F22F0-D5FA-883A-23E7-0EAF02D30B40}"/>
              </a:ext>
            </a:extLst>
          </p:cNvPr>
          <p:cNvSpPr/>
          <p:nvPr/>
        </p:nvSpPr>
        <p:spPr>
          <a:xfrm>
            <a:off x="858548" y="10965111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F5FD9F9-3B38-149D-C3EE-9CD8C64E976A}"/>
              </a:ext>
            </a:extLst>
          </p:cNvPr>
          <p:cNvSpPr txBox="1"/>
          <p:nvPr/>
        </p:nvSpPr>
        <p:spPr>
          <a:xfrm>
            <a:off x="1193524" y="11043212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Event Integration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4E0A4A-020B-CB80-AF17-111A919D3DB6}"/>
              </a:ext>
            </a:extLst>
          </p:cNvPr>
          <p:cNvSpPr/>
          <p:nvPr/>
        </p:nvSpPr>
        <p:spPr>
          <a:xfrm>
            <a:off x="4031998" y="10958511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3C4832-62C3-902B-E04A-C39088D6DFD3}"/>
              </a:ext>
            </a:extLst>
          </p:cNvPr>
          <p:cNvSpPr txBox="1"/>
          <p:nvPr/>
        </p:nvSpPr>
        <p:spPr>
          <a:xfrm>
            <a:off x="4224661" y="11205020"/>
            <a:ext cx="255374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Categorization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D1D84DC-C1B6-6CB7-C7CA-98FEA3E39D61}"/>
              </a:ext>
            </a:extLst>
          </p:cNvPr>
          <p:cNvSpPr/>
          <p:nvPr/>
        </p:nvSpPr>
        <p:spPr>
          <a:xfrm>
            <a:off x="7209664" y="10922766"/>
            <a:ext cx="2886809" cy="109897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9699B1-7846-46F6-6721-0D322C825737}"/>
              </a:ext>
            </a:extLst>
          </p:cNvPr>
          <p:cNvSpPr txBox="1"/>
          <p:nvPr/>
        </p:nvSpPr>
        <p:spPr>
          <a:xfrm>
            <a:off x="7470960" y="11058046"/>
            <a:ext cx="255374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badi" panose="020B0604020104020204" pitchFamily="34" charset="0"/>
                <a:ea typeface="+mn-lt"/>
                <a:cs typeface="+mn-lt"/>
              </a:rPr>
              <a:t>In-app Messaging</a:t>
            </a:r>
          </a:p>
          <a:p>
            <a:endParaRPr lang="en-US" sz="3600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</p:txBody>
      </p:sp>
      <p:pic>
        <p:nvPicPr>
          <p:cNvPr id="93" name="Graphic 92" descr="Circus Tent with solid fill">
            <a:extLst>
              <a:ext uri="{FF2B5EF4-FFF2-40B4-BE49-F238E27FC236}">
                <a16:creationId xmlns:a16="http://schemas.microsoft.com/office/drawing/2014/main" id="{C07F508E-460C-202C-EC49-A13601E299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68295" y="8619143"/>
            <a:ext cx="1580754" cy="1828800"/>
          </a:xfrm>
          <a:prstGeom prst="rect">
            <a:avLst/>
          </a:prstGeom>
        </p:spPr>
      </p:pic>
      <p:pic>
        <p:nvPicPr>
          <p:cNvPr id="94" name="Graphic 93" descr="Group of men with solid fill">
            <a:extLst>
              <a:ext uri="{FF2B5EF4-FFF2-40B4-BE49-F238E27FC236}">
                <a16:creationId xmlns:a16="http://schemas.microsoft.com/office/drawing/2014/main" id="{45109550-028A-C94E-3638-40647CC86B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61586" y="8621857"/>
            <a:ext cx="1828800" cy="1828800"/>
          </a:xfrm>
          <a:prstGeom prst="rect">
            <a:avLst/>
          </a:prstGeom>
        </p:spPr>
      </p:pic>
      <p:pic>
        <p:nvPicPr>
          <p:cNvPr id="95" name="Graphic 94" descr="Chat with solid fill">
            <a:extLst>
              <a:ext uri="{FF2B5EF4-FFF2-40B4-BE49-F238E27FC236}">
                <a16:creationId xmlns:a16="http://schemas.microsoft.com/office/drawing/2014/main" id="{8432D5BF-5C25-D06E-20B5-46164858F5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42420" y="8619143"/>
            <a:ext cx="1828800" cy="1828800"/>
          </a:xfrm>
          <a:prstGeom prst="rect">
            <a:avLst/>
          </a:prstGeom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77FB76E-8937-97B4-4D18-800E07E5117F}"/>
              </a:ext>
            </a:extLst>
          </p:cNvPr>
          <p:cNvSpPr/>
          <p:nvPr/>
        </p:nvSpPr>
        <p:spPr>
          <a:xfrm>
            <a:off x="1563302" y="-251102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Key Product Features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02AC244-2D81-D7AE-4A73-63DF0D178B93}"/>
              </a:ext>
            </a:extLst>
          </p:cNvPr>
          <p:cNvSpPr/>
          <p:nvPr/>
        </p:nvSpPr>
        <p:spPr>
          <a:xfrm>
            <a:off x="1632776" y="7372532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Key Metrics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9D4D92FD-BE6D-791F-80B3-87B7AC914061}"/>
              </a:ext>
            </a:extLst>
          </p:cNvPr>
          <p:cNvSpPr txBox="1">
            <a:spLocks/>
          </p:cNvSpPr>
          <p:nvPr/>
        </p:nvSpPr>
        <p:spPr>
          <a:xfrm>
            <a:off x="-9757380" y="1991860"/>
            <a:ext cx="8452214" cy="121709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Number of logins, time spent, and features utilized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593410C-29A3-6A42-2822-961C3E5879E7}"/>
              </a:ext>
            </a:extLst>
          </p:cNvPr>
          <p:cNvSpPr txBox="1">
            <a:spLocks/>
          </p:cNvSpPr>
          <p:nvPr/>
        </p:nvSpPr>
        <p:spPr>
          <a:xfrm>
            <a:off x="-9753244" y="4849216"/>
            <a:ext cx="8448077" cy="12161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Adoption rate of face link connect by event organizers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pic>
        <p:nvPicPr>
          <p:cNvPr id="104" name="Graphic 103" descr="Stopwatch 75% with solid fill">
            <a:extLst>
              <a:ext uri="{FF2B5EF4-FFF2-40B4-BE49-F238E27FC236}">
                <a16:creationId xmlns:a16="http://schemas.microsoft.com/office/drawing/2014/main" id="{51B33919-B75A-0836-2FCB-E3FA25E9F1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2537786" y="2138643"/>
            <a:ext cx="914400" cy="914400"/>
          </a:xfrm>
          <a:prstGeom prst="rect">
            <a:avLst/>
          </a:prstGeom>
        </p:spPr>
      </p:pic>
      <p:pic>
        <p:nvPicPr>
          <p:cNvPr id="105" name="Graphic 104" descr="Normal Distribution with solid fill">
            <a:extLst>
              <a:ext uri="{FF2B5EF4-FFF2-40B4-BE49-F238E27FC236}">
                <a16:creationId xmlns:a16="http://schemas.microsoft.com/office/drawing/2014/main" id="{69F9D55E-07BA-F6BE-8243-92447268EE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2508610" y="4980203"/>
            <a:ext cx="914400" cy="914400"/>
          </a:xfrm>
          <a:prstGeom prst="rect">
            <a:avLst/>
          </a:prstGeom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93101271-FC7F-D9F4-030F-42E3DAFD7C5C}"/>
              </a:ext>
            </a:extLst>
          </p:cNvPr>
          <p:cNvSpPr txBox="1">
            <a:spLocks/>
          </p:cNvSpPr>
          <p:nvPr/>
        </p:nvSpPr>
        <p:spPr>
          <a:xfrm>
            <a:off x="16042457" y="3420575"/>
            <a:ext cx="8448077" cy="121615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% of users who continue to use app over time</a:t>
            </a:r>
          </a:p>
        </p:txBody>
      </p:sp>
      <p:pic>
        <p:nvPicPr>
          <p:cNvPr id="107" name="Graphic 106" descr="Users with solid fill">
            <a:extLst>
              <a:ext uri="{FF2B5EF4-FFF2-40B4-BE49-F238E27FC236}">
                <a16:creationId xmlns:a16="http://schemas.microsoft.com/office/drawing/2014/main" id="{D78F2A30-FDC3-E131-7D5E-DAAF6265E3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257915" y="3583664"/>
            <a:ext cx="914400" cy="914400"/>
          </a:xfrm>
          <a:prstGeom prst="rect">
            <a:avLst/>
          </a:prstGeom>
        </p:spPr>
      </p:pic>
      <p:sp>
        <p:nvSpPr>
          <p:cNvPr id="108" name="Footer Placeholder 6">
            <a:extLst>
              <a:ext uri="{FF2B5EF4-FFF2-40B4-BE49-F238E27FC236}">
                <a16:creationId xmlns:a16="http://schemas.microsoft.com/office/drawing/2014/main" id="{07AD8AE2-A677-3562-BA11-74777FBF31D6}"/>
              </a:ext>
            </a:extLst>
          </p:cNvPr>
          <p:cNvSpPr txBox="1">
            <a:spLocks/>
          </p:cNvSpPr>
          <p:nvPr/>
        </p:nvSpPr>
        <p:spPr>
          <a:xfrm>
            <a:off x="10519992" y="6494599"/>
            <a:ext cx="170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234765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F2191BE-CC2B-F24B-B266-6B3B19A151F6}"/>
              </a:ext>
            </a:extLst>
          </p:cNvPr>
          <p:cNvSpPr/>
          <p:nvPr/>
        </p:nvSpPr>
        <p:spPr>
          <a:xfrm>
            <a:off x="-9343331" y="279678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MVP Launch Features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1F56E549-4735-C3E7-D005-7C4CC25EAAAE}"/>
              </a:ext>
            </a:extLst>
          </p:cNvPr>
          <p:cNvSpPr/>
          <p:nvPr/>
        </p:nvSpPr>
        <p:spPr>
          <a:xfrm>
            <a:off x="10616234" y="1620575"/>
            <a:ext cx="3600000" cy="3600000"/>
          </a:xfrm>
          <a:custGeom>
            <a:avLst/>
            <a:gdLst>
              <a:gd name="connsiteX0" fmla="*/ 1800059 w 3600000"/>
              <a:gd name="connsiteY0" fmla="*/ 1018561 h 3600000"/>
              <a:gd name="connsiteX1" fmla="*/ 982960 w 3600000"/>
              <a:gd name="connsiteY1" fmla="*/ 1807531 h 3600000"/>
              <a:gd name="connsiteX2" fmla="*/ 1800059 w 3600000"/>
              <a:gd name="connsiteY2" fmla="*/ 2596501 h 3600000"/>
              <a:gd name="connsiteX3" fmla="*/ 2617158 w 3600000"/>
              <a:gd name="connsiteY3" fmla="*/ 1807531 h 3600000"/>
              <a:gd name="connsiteX4" fmla="*/ 1800059 w 3600000"/>
              <a:gd name="connsiteY4" fmla="*/ 1018561 h 3600000"/>
              <a:gd name="connsiteX5" fmla="*/ 1800000 w 3600000"/>
              <a:gd name="connsiteY5" fmla="*/ 0 h 3600000"/>
              <a:gd name="connsiteX6" fmla="*/ 3600000 w 3600000"/>
              <a:gd name="connsiteY6" fmla="*/ 1800000 h 3600000"/>
              <a:gd name="connsiteX7" fmla="*/ 1800000 w 3600000"/>
              <a:gd name="connsiteY7" fmla="*/ 3600000 h 3600000"/>
              <a:gd name="connsiteX8" fmla="*/ 0 w 3600000"/>
              <a:gd name="connsiteY8" fmla="*/ 1800000 h 3600000"/>
              <a:gd name="connsiteX9" fmla="*/ 1800000 w 3600000"/>
              <a:gd name="connsiteY9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0000" h="3600000">
                <a:moveTo>
                  <a:pt x="1800059" y="1018561"/>
                </a:moveTo>
                <a:cubicBezTo>
                  <a:pt x="1348788" y="1018561"/>
                  <a:pt x="982960" y="1371795"/>
                  <a:pt x="982960" y="1807531"/>
                </a:cubicBezTo>
                <a:cubicBezTo>
                  <a:pt x="982960" y="2243267"/>
                  <a:pt x="1348788" y="2596501"/>
                  <a:pt x="1800059" y="2596501"/>
                </a:cubicBezTo>
                <a:cubicBezTo>
                  <a:pt x="2251330" y="2596501"/>
                  <a:pt x="2617158" y="2243267"/>
                  <a:pt x="2617158" y="1807531"/>
                </a:cubicBezTo>
                <a:cubicBezTo>
                  <a:pt x="2617158" y="1371795"/>
                  <a:pt x="2251330" y="1018561"/>
                  <a:pt x="1800059" y="1018561"/>
                </a:cubicBezTo>
                <a:close/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4" descr="Problem Icons - Free SVG &amp; PNG Problem Images - Noun Project">
            <a:extLst>
              <a:ext uri="{FF2B5EF4-FFF2-40B4-BE49-F238E27FC236}">
                <a16:creationId xmlns:a16="http://schemas.microsoft.com/office/drawing/2014/main" id="{3238C240-49D1-DD0C-1EE0-A392541A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34" y="2189400"/>
            <a:ext cx="722376" cy="722376"/>
          </a:xfrm>
          <a:prstGeom prst="ellipse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user, interaction, diagram, uml, software, engineering, use case ">
            <a:extLst>
              <a:ext uri="{FF2B5EF4-FFF2-40B4-BE49-F238E27FC236}">
                <a16:creationId xmlns:a16="http://schemas.microsoft.com/office/drawing/2014/main" id="{B9ABDE19-DF46-4485-7431-720255C5F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200" y="4253741"/>
            <a:ext cx="720000" cy="6935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59" name="Picture 6" descr="Competition Icon In Vector. Logotype Royalty Free SVG, Cliparts, Vectors,  and Stock Illustration. Image 196081597.">
            <a:extLst>
              <a:ext uri="{FF2B5EF4-FFF2-40B4-BE49-F238E27FC236}">
                <a16:creationId xmlns:a16="http://schemas.microsoft.com/office/drawing/2014/main" id="{8D704375-9CED-DEEB-D50C-BA112AB4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235" y="3825033"/>
            <a:ext cx="720000" cy="7200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Content Placeholder 4" descr="A black and white image of a person standing on a path&#10;&#10;Description automatically generated">
            <a:extLst>
              <a:ext uri="{FF2B5EF4-FFF2-40B4-BE49-F238E27FC236}">
                <a16:creationId xmlns:a16="http://schemas.microsoft.com/office/drawing/2014/main" id="{0C28E2AD-3B4B-A656-5EB9-9571626DC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975" y="1816450"/>
            <a:ext cx="688481" cy="667512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61" name="Picture 60" descr="A black and white graphic of people with a target&#10;&#10;Description automatically generated">
            <a:extLst>
              <a:ext uri="{FF2B5EF4-FFF2-40B4-BE49-F238E27FC236}">
                <a16:creationId xmlns:a16="http://schemas.microsoft.com/office/drawing/2014/main" id="{225C6648-0165-C687-EDFA-3E71282F5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751" y="3685876"/>
            <a:ext cx="720000" cy="692858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62" name="Content Placeholder 6">
            <a:extLst>
              <a:ext uri="{FF2B5EF4-FFF2-40B4-BE49-F238E27FC236}">
                <a16:creationId xmlns:a16="http://schemas.microsoft.com/office/drawing/2014/main" id="{67303BDB-2D74-0D24-D257-2947ECAB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6075" y="2980545"/>
            <a:ext cx="720000" cy="689785"/>
          </a:xfrm>
          <a:prstGeom prst="ellipse">
            <a:avLst/>
          </a:prstGeom>
          <a:ln>
            <a:solidFill>
              <a:schemeClr val="accent5"/>
            </a:solidFill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  <p:pic>
        <p:nvPicPr>
          <p:cNvPr id="65" name="Picture 8" descr="Success Survey Icon Graphic by mirazhosen10 · Creative Fabrica">
            <a:extLst>
              <a:ext uri="{FF2B5EF4-FFF2-40B4-BE49-F238E27FC236}">
                <a16:creationId xmlns:a16="http://schemas.microsoft.com/office/drawing/2014/main" id="{6F3849F3-93B9-9ABB-0E92-FE108843D02E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31" y="1483158"/>
            <a:ext cx="685800" cy="6858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6DC7C-2DF5-6DBA-6EDE-634A0C6F211D}"/>
              </a:ext>
            </a:extLst>
          </p:cNvPr>
          <p:cNvGrpSpPr/>
          <p:nvPr/>
        </p:nvGrpSpPr>
        <p:grpSpPr>
          <a:xfrm>
            <a:off x="11311357" y="2044923"/>
            <a:ext cx="685800" cy="685800"/>
            <a:chOff x="9510907" y="2193291"/>
            <a:chExt cx="685800" cy="6858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A14DF14-CA12-512F-3DD9-62A26AADCC1F}"/>
                </a:ext>
              </a:extLst>
            </p:cNvPr>
            <p:cNvSpPr/>
            <p:nvPr/>
          </p:nvSpPr>
          <p:spPr>
            <a:xfrm>
              <a:off x="9510907" y="2193291"/>
              <a:ext cx="6858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0" name="Graphic 69" descr="Rocket with solid fill">
              <a:extLst>
                <a:ext uri="{FF2B5EF4-FFF2-40B4-BE49-F238E27FC236}">
                  <a16:creationId xmlns:a16="http://schemas.microsoft.com/office/drawing/2014/main" id="{EAEBAC52-5462-BDDE-3C82-81E325D4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125" y="2274344"/>
              <a:ext cx="568625" cy="56862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D21E21-7897-1C6E-EC96-38CA5F1F9409}"/>
              </a:ext>
            </a:extLst>
          </p:cNvPr>
          <p:cNvGrpSpPr/>
          <p:nvPr/>
        </p:nvGrpSpPr>
        <p:grpSpPr>
          <a:xfrm>
            <a:off x="10657934" y="2950018"/>
            <a:ext cx="905256" cy="905256"/>
            <a:chOff x="12579137" y="628650"/>
            <a:chExt cx="841530" cy="86297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346ADF-F20F-5478-F6DC-A4A4B1CE7D0B}"/>
                </a:ext>
              </a:extLst>
            </p:cNvPr>
            <p:cNvSpPr/>
            <p:nvPr/>
          </p:nvSpPr>
          <p:spPr>
            <a:xfrm>
              <a:off x="12579137" y="628650"/>
              <a:ext cx="841530" cy="86297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raphic 71" descr="Old Key with solid fill">
              <a:extLst>
                <a:ext uri="{FF2B5EF4-FFF2-40B4-BE49-F238E27FC236}">
                  <a16:creationId xmlns:a16="http://schemas.microsoft.com/office/drawing/2014/main" id="{8A1D82E1-9E39-FA45-5DEB-B4BDAF12A893}"/>
                </a:ext>
              </a:extLst>
            </p:cNvPr>
            <p:cNvSpPr/>
            <p:nvPr/>
          </p:nvSpPr>
          <p:spPr>
            <a:xfrm>
              <a:off x="12665985" y="726863"/>
              <a:ext cx="640080" cy="640080"/>
            </a:xfrm>
            <a:custGeom>
              <a:avLst/>
              <a:gdLst>
                <a:gd name="connsiteX0" fmla="*/ 775335 w 775335"/>
                <a:gd name="connsiteY0" fmla="*/ 197233 h 782068"/>
                <a:gd name="connsiteX1" fmla="*/ 752475 w 775335"/>
                <a:gd name="connsiteY1" fmla="*/ 174373 h 782068"/>
                <a:gd name="connsiteX2" fmla="*/ 727710 w 775335"/>
                <a:gd name="connsiteY2" fmla="*/ 174373 h 782068"/>
                <a:gd name="connsiteX3" fmla="*/ 702945 w 775335"/>
                <a:gd name="connsiteY3" fmla="*/ 48643 h 782068"/>
                <a:gd name="connsiteX4" fmla="*/ 602933 w 775335"/>
                <a:gd name="connsiteY4" fmla="*/ 48643 h 782068"/>
                <a:gd name="connsiteX5" fmla="*/ 602933 w 775335"/>
                <a:gd name="connsiteY5" fmla="*/ 24831 h 782068"/>
                <a:gd name="connsiteX6" fmla="*/ 581978 w 775335"/>
                <a:gd name="connsiteY6" fmla="*/ 66 h 782068"/>
                <a:gd name="connsiteX7" fmla="*/ 556260 w 775335"/>
                <a:gd name="connsiteY7" fmla="*/ 21021 h 782068"/>
                <a:gd name="connsiteX8" fmla="*/ 556260 w 775335"/>
                <a:gd name="connsiteY8" fmla="*/ 23878 h 782068"/>
                <a:gd name="connsiteX9" fmla="*/ 556260 w 775335"/>
                <a:gd name="connsiteY9" fmla="*/ 47691 h 782068"/>
                <a:gd name="connsiteX10" fmla="*/ 549593 w 775335"/>
                <a:gd name="connsiteY10" fmla="*/ 40071 h 782068"/>
                <a:gd name="connsiteX11" fmla="*/ 421958 w 775335"/>
                <a:gd name="connsiteY11" fmla="*/ 40071 h 782068"/>
                <a:gd name="connsiteX12" fmla="*/ 421958 w 775335"/>
                <a:gd name="connsiteY12" fmla="*/ 167706 h 782068"/>
                <a:gd name="connsiteX13" fmla="*/ 429577 w 775335"/>
                <a:gd name="connsiteY13" fmla="*/ 174373 h 782068"/>
                <a:gd name="connsiteX14" fmla="*/ 406718 w 775335"/>
                <a:gd name="connsiteY14" fmla="*/ 174373 h 782068"/>
                <a:gd name="connsiteX15" fmla="*/ 381952 w 775335"/>
                <a:gd name="connsiteY15" fmla="*/ 195328 h 782068"/>
                <a:gd name="connsiteX16" fmla="*/ 402908 w 775335"/>
                <a:gd name="connsiteY16" fmla="*/ 221046 h 782068"/>
                <a:gd name="connsiteX17" fmla="*/ 405765 w 775335"/>
                <a:gd name="connsiteY17" fmla="*/ 221046 h 782068"/>
                <a:gd name="connsiteX18" fmla="*/ 428625 w 775335"/>
                <a:gd name="connsiteY18" fmla="*/ 221046 h 782068"/>
                <a:gd name="connsiteX19" fmla="*/ 413385 w 775335"/>
                <a:gd name="connsiteY19" fmla="*/ 277243 h 782068"/>
                <a:gd name="connsiteX20" fmla="*/ 401955 w 775335"/>
                <a:gd name="connsiteY20" fmla="*/ 304866 h 782068"/>
                <a:gd name="connsiteX21" fmla="*/ 5715 w 775335"/>
                <a:gd name="connsiteY21" fmla="*/ 703011 h 782068"/>
                <a:gd name="connsiteX22" fmla="*/ 5715 w 775335"/>
                <a:gd name="connsiteY22" fmla="*/ 729681 h 782068"/>
                <a:gd name="connsiteX23" fmla="*/ 45720 w 775335"/>
                <a:gd name="connsiteY23" fmla="*/ 769686 h 782068"/>
                <a:gd name="connsiteX24" fmla="*/ 72390 w 775335"/>
                <a:gd name="connsiteY24" fmla="*/ 769686 h 782068"/>
                <a:gd name="connsiteX25" fmla="*/ 99060 w 775335"/>
                <a:gd name="connsiteY25" fmla="*/ 743016 h 782068"/>
                <a:gd name="connsiteX26" fmla="*/ 132398 w 775335"/>
                <a:gd name="connsiteY26" fmla="*/ 776353 h 782068"/>
                <a:gd name="connsiteX27" fmla="*/ 159068 w 775335"/>
                <a:gd name="connsiteY27" fmla="*/ 776353 h 782068"/>
                <a:gd name="connsiteX28" fmla="*/ 185738 w 775335"/>
                <a:gd name="connsiteY28" fmla="*/ 749683 h 782068"/>
                <a:gd name="connsiteX29" fmla="*/ 185738 w 775335"/>
                <a:gd name="connsiteY29" fmla="*/ 723013 h 782068"/>
                <a:gd name="connsiteX30" fmla="*/ 152400 w 775335"/>
                <a:gd name="connsiteY30" fmla="*/ 689676 h 782068"/>
                <a:gd name="connsiteX31" fmla="*/ 179070 w 775335"/>
                <a:gd name="connsiteY31" fmla="*/ 663006 h 782068"/>
                <a:gd name="connsiteX32" fmla="*/ 233363 w 775335"/>
                <a:gd name="connsiteY32" fmla="*/ 717298 h 782068"/>
                <a:gd name="connsiteX33" fmla="*/ 260032 w 775335"/>
                <a:gd name="connsiteY33" fmla="*/ 717298 h 782068"/>
                <a:gd name="connsiteX34" fmla="*/ 260032 w 775335"/>
                <a:gd name="connsiteY34" fmla="*/ 717298 h 782068"/>
                <a:gd name="connsiteX35" fmla="*/ 300038 w 775335"/>
                <a:gd name="connsiteY35" fmla="*/ 677293 h 782068"/>
                <a:gd name="connsiteX36" fmla="*/ 300038 w 775335"/>
                <a:gd name="connsiteY36" fmla="*/ 650623 h 782068"/>
                <a:gd name="connsiteX37" fmla="*/ 247650 w 775335"/>
                <a:gd name="connsiteY37" fmla="*/ 595378 h 782068"/>
                <a:gd name="connsiteX38" fmla="*/ 469583 w 775335"/>
                <a:gd name="connsiteY38" fmla="*/ 373446 h 782068"/>
                <a:gd name="connsiteX39" fmla="*/ 498158 w 775335"/>
                <a:gd name="connsiteY39" fmla="*/ 362016 h 782068"/>
                <a:gd name="connsiteX40" fmla="*/ 503873 w 775335"/>
                <a:gd name="connsiteY40" fmla="*/ 362016 h 782068"/>
                <a:gd name="connsiteX41" fmla="*/ 554355 w 775335"/>
                <a:gd name="connsiteY41" fmla="*/ 346776 h 782068"/>
                <a:gd name="connsiteX42" fmla="*/ 554355 w 775335"/>
                <a:gd name="connsiteY42" fmla="*/ 371541 h 782068"/>
                <a:gd name="connsiteX43" fmla="*/ 575310 w 775335"/>
                <a:gd name="connsiteY43" fmla="*/ 396306 h 782068"/>
                <a:gd name="connsiteX44" fmla="*/ 601028 w 775335"/>
                <a:gd name="connsiteY44" fmla="*/ 375351 h 782068"/>
                <a:gd name="connsiteX45" fmla="*/ 601028 w 775335"/>
                <a:gd name="connsiteY45" fmla="*/ 372493 h 782068"/>
                <a:gd name="connsiteX46" fmla="*/ 601028 w 775335"/>
                <a:gd name="connsiteY46" fmla="*/ 348681 h 782068"/>
                <a:gd name="connsiteX47" fmla="*/ 607695 w 775335"/>
                <a:gd name="connsiteY47" fmla="*/ 356301 h 782068"/>
                <a:gd name="connsiteX48" fmla="*/ 735330 w 775335"/>
                <a:gd name="connsiteY48" fmla="*/ 356301 h 782068"/>
                <a:gd name="connsiteX49" fmla="*/ 735330 w 775335"/>
                <a:gd name="connsiteY49" fmla="*/ 228666 h 782068"/>
                <a:gd name="connsiteX50" fmla="*/ 735330 w 775335"/>
                <a:gd name="connsiteY50" fmla="*/ 228666 h 782068"/>
                <a:gd name="connsiteX51" fmla="*/ 727710 w 775335"/>
                <a:gd name="connsiteY51" fmla="*/ 221998 h 782068"/>
                <a:gd name="connsiteX52" fmla="*/ 751523 w 775335"/>
                <a:gd name="connsiteY52" fmla="*/ 221998 h 782068"/>
                <a:gd name="connsiteX53" fmla="*/ 775335 w 775335"/>
                <a:gd name="connsiteY53" fmla="*/ 198186 h 782068"/>
                <a:gd name="connsiteX54" fmla="*/ 775335 w 775335"/>
                <a:gd name="connsiteY54" fmla="*/ 197233 h 782068"/>
                <a:gd name="connsiteX55" fmla="*/ 621983 w 775335"/>
                <a:gd name="connsiteY55" fmla="*/ 93411 h 782068"/>
                <a:gd name="connsiteX56" fmla="*/ 682943 w 775335"/>
                <a:gd name="connsiteY56" fmla="*/ 93411 h 782068"/>
                <a:gd name="connsiteX57" fmla="*/ 682943 w 775335"/>
                <a:gd name="connsiteY57" fmla="*/ 154371 h 782068"/>
                <a:gd name="connsiteX58" fmla="*/ 621983 w 775335"/>
                <a:gd name="connsiteY58" fmla="*/ 154371 h 782068"/>
                <a:gd name="connsiteX59" fmla="*/ 609600 w 775335"/>
                <a:gd name="connsiteY59" fmla="*/ 123891 h 782068"/>
                <a:gd name="connsiteX60" fmla="*/ 621983 w 775335"/>
                <a:gd name="connsiteY60" fmla="*/ 93411 h 782068"/>
                <a:gd name="connsiteX61" fmla="*/ 453390 w 775335"/>
                <a:gd name="connsiteY61" fmla="*/ 73408 h 782068"/>
                <a:gd name="connsiteX62" fmla="*/ 514350 w 775335"/>
                <a:gd name="connsiteY62" fmla="*/ 73408 h 782068"/>
                <a:gd name="connsiteX63" fmla="*/ 514350 w 775335"/>
                <a:gd name="connsiteY63" fmla="*/ 134368 h 782068"/>
                <a:gd name="connsiteX64" fmla="*/ 453390 w 775335"/>
                <a:gd name="connsiteY64" fmla="*/ 134368 h 782068"/>
                <a:gd name="connsiteX65" fmla="*/ 441008 w 775335"/>
                <a:gd name="connsiteY65" fmla="*/ 103888 h 782068"/>
                <a:gd name="connsiteX66" fmla="*/ 453390 w 775335"/>
                <a:gd name="connsiteY66" fmla="*/ 73408 h 782068"/>
                <a:gd name="connsiteX67" fmla="*/ 534353 w 775335"/>
                <a:gd name="connsiteY67" fmla="*/ 302961 h 782068"/>
                <a:gd name="connsiteX68" fmla="*/ 473393 w 775335"/>
                <a:gd name="connsiteY68" fmla="*/ 302961 h 782068"/>
                <a:gd name="connsiteX69" fmla="*/ 473393 w 775335"/>
                <a:gd name="connsiteY69" fmla="*/ 242001 h 782068"/>
                <a:gd name="connsiteX70" fmla="*/ 534353 w 775335"/>
                <a:gd name="connsiteY70" fmla="*/ 242001 h 782068"/>
                <a:gd name="connsiteX71" fmla="*/ 546735 w 775335"/>
                <a:gd name="connsiteY71" fmla="*/ 272481 h 782068"/>
                <a:gd name="connsiteX72" fmla="*/ 534353 w 775335"/>
                <a:gd name="connsiteY72" fmla="*/ 302961 h 782068"/>
                <a:gd name="connsiteX73" fmla="*/ 702945 w 775335"/>
                <a:gd name="connsiteY73" fmla="*/ 322963 h 782068"/>
                <a:gd name="connsiteX74" fmla="*/ 641985 w 775335"/>
                <a:gd name="connsiteY74" fmla="*/ 322963 h 782068"/>
                <a:gd name="connsiteX75" fmla="*/ 641985 w 775335"/>
                <a:gd name="connsiteY75" fmla="*/ 262003 h 782068"/>
                <a:gd name="connsiteX76" fmla="*/ 702945 w 775335"/>
                <a:gd name="connsiteY76" fmla="*/ 262003 h 782068"/>
                <a:gd name="connsiteX77" fmla="*/ 715328 w 775335"/>
                <a:gd name="connsiteY77" fmla="*/ 292483 h 782068"/>
                <a:gd name="connsiteX78" fmla="*/ 702945 w 775335"/>
                <a:gd name="connsiteY78" fmla="*/ 322963 h 7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75335" h="782068">
                  <a:moveTo>
                    <a:pt x="775335" y="197233"/>
                  </a:moveTo>
                  <a:cubicBezTo>
                    <a:pt x="775335" y="184851"/>
                    <a:pt x="764858" y="174373"/>
                    <a:pt x="752475" y="174373"/>
                  </a:cubicBezTo>
                  <a:lnTo>
                    <a:pt x="727710" y="174373"/>
                  </a:lnTo>
                  <a:cubicBezTo>
                    <a:pt x="755333" y="132463"/>
                    <a:pt x="743903" y="76266"/>
                    <a:pt x="702945" y="48643"/>
                  </a:cubicBezTo>
                  <a:cubicBezTo>
                    <a:pt x="672465" y="28641"/>
                    <a:pt x="633413" y="28641"/>
                    <a:pt x="602933" y="48643"/>
                  </a:cubicBezTo>
                  <a:lnTo>
                    <a:pt x="602933" y="24831"/>
                  </a:lnTo>
                  <a:cubicBezTo>
                    <a:pt x="602933" y="12448"/>
                    <a:pt x="594360" y="1971"/>
                    <a:pt x="581978" y="66"/>
                  </a:cubicBezTo>
                  <a:cubicBezTo>
                    <a:pt x="568643" y="-887"/>
                    <a:pt x="557213" y="8638"/>
                    <a:pt x="556260" y="21021"/>
                  </a:cubicBezTo>
                  <a:cubicBezTo>
                    <a:pt x="556260" y="21973"/>
                    <a:pt x="556260" y="22926"/>
                    <a:pt x="556260" y="23878"/>
                  </a:cubicBezTo>
                  <a:lnTo>
                    <a:pt x="556260" y="47691"/>
                  </a:lnTo>
                  <a:cubicBezTo>
                    <a:pt x="554355" y="44833"/>
                    <a:pt x="552450" y="42928"/>
                    <a:pt x="549593" y="40071"/>
                  </a:cubicBezTo>
                  <a:cubicBezTo>
                    <a:pt x="514350" y="4828"/>
                    <a:pt x="457200" y="4828"/>
                    <a:pt x="421958" y="40071"/>
                  </a:cubicBezTo>
                  <a:cubicBezTo>
                    <a:pt x="386715" y="75313"/>
                    <a:pt x="386715" y="132463"/>
                    <a:pt x="421958" y="167706"/>
                  </a:cubicBezTo>
                  <a:cubicBezTo>
                    <a:pt x="423863" y="169611"/>
                    <a:pt x="426720" y="172468"/>
                    <a:pt x="429577" y="174373"/>
                  </a:cubicBezTo>
                  <a:lnTo>
                    <a:pt x="406718" y="174373"/>
                  </a:lnTo>
                  <a:cubicBezTo>
                    <a:pt x="394335" y="174373"/>
                    <a:pt x="383858" y="182946"/>
                    <a:pt x="381952" y="195328"/>
                  </a:cubicBezTo>
                  <a:cubicBezTo>
                    <a:pt x="381000" y="208663"/>
                    <a:pt x="390525" y="220093"/>
                    <a:pt x="402908" y="221046"/>
                  </a:cubicBezTo>
                  <a:cubicBezTo>
                    <a:pt x="403860" y="221046"/>
                    <a:pt x="404813" y="221046"/>
                    <a:pt x="405765" y="221046"/>
                  </a:cubicBezTo>
                  <a:lnTo>
                    <a:pt x="428625" y="221046"/>
                  </a:lnTo>
                  <a:cubicBezTo>
                    <a:pt x="417195" y="237238"/>
                    <a:pt x="412433" y="257241"/>
                    <a:pt x="413385" y="277243"/>
                  </a:cubicBezTo>
                  <a:cubicBezTo>
                    <a:pt x="413385" y="287721"/>
                    <a:pt x="409575" y="298198"/>
                    <a:pt x="401955" y="304866"/>
                  </a:cubicBezTo>
                  <a:lnTo>
                    <a:pt x="5715" y="703011"/>
                  </a:lnTo>
                  <a:cubicBezTo>
                    <a:pt x="-1905" y="710631"/>
                    <a:pt x="-1905" y="722061"/>
                    <a:pt x="5715" y="729681"/>
                  </a:cubicBezTo>
                  <a:lnTo>
                    <a:pt x="45720" y="769686"/>
                  </a:lnTo>
                  <a:cubicBezTo>
                    <a:pt x="53340" y="777306"/>
                    <a:pt x="64770" y="777306"/>
                    <a:pt x="72390" y="769686"/>
                  </a:cubicBezTo>
                  <a:lnTo>
                    <a:pt x="99060" y="743016"/>
                  </a:lnTo>
                  <a:lnTo>
                    <a:pt x="132398" y="776353"/>
                  </a:lnTo>
                  <a:cubicBezTo>
                    <a:pt x="140018" y="783973"/>
                    <a:pt x="151448" y="783973"/>
                    <a:pt x="159068" y="776353"/>
                  </a:cubicBezTo>
                  <a:lnTo>
                    <a:pt x="185738" y="749683"/>
                  </a:lnTo>
                  <a:cubicBezTo>
                    <a:pt x="193357" y="742063"/>
                    <a:pt x="193357" y="730633"/>
                    <a:pt x="185738" y="723013"/>
                  </a:cubicBezTo>
                  <a:lnTo>
                    <a:pt x="152400" y="689676"/>
                  </a:lnTo>
                  <a:lnTo>
                    <a:pt x="179070" y="663006"/>
                  </a:lnTo>
                  <a:lnTo>
                    <a:pt x="233363" y="717298"/>
                  </a:lnTo>
                  <a:cubicBezTo>
                    <a:pt x="240982" y="724918"/>
                    <a:pt x="252413" y="724918"/>
                    <a:pt x="260032" y="717298"/>
                  </a:cubicBezTo>
                  <a:lnTo>
                    <a:pt x="260032" y="717298"/>
                  </a:lnTo>
                  <a:lnTo>
                    <a:pt x="300038" y="677293"/>
                  </a:lnTo>
                  <a:cubicBezTo>
                    <a:pt x="307658" y="669673"/>
                    <a:pt x="307658" y="658243"/>
                    <a:pt x="300038" y="650623"/>
                  </a:cubicBezTo>
                  <a:lnTo>
                    <a:pt x="247650" y="595378"/>
                  </a:lnTo>
                  <a:lnTo>
                    <a:pt x="469583" y="373446"/>
                  </a:lnTo>
                  <a:cubicBezTo>
                    <a:pt x="477202" y="365826"/>
                    <a:pt x="487680" y="362016"/>
                    <a:pt x="498158" y="362016"/>
                  </a:cubicBezTo>
                  <a:cubicBezTo>
                    <a:pt x="500063" y="362016"/>
                    <a:pt x="501968" y="362016"/>
                    <a:pt x="503873" y="362016"/>
                  </a:cubicBezTo>
                  <a:cubicBezTo>
                    <a:pt x="521970" y="362016"/>
                    <a:pt x="539115" y="356301"/>
                    <a:pt x="554355" y="346776"/>
                  </a:cubicBezTo>
                  <a:lnTo>
                    <a:pt x="554355" y="371541"/>
                  </a:lnTo>
                  <a:cubicBezTo>
                    <a:pt x="554355" y="383923"/>
                    <a:pt x="562928" y="394401"/>
                    <a:pt x="575310" y="396306"/>
                  </a:cubicBezTo>
                  <a:cubicBezTo>
                    <a:pt x="588645" y="397258"/>
                    <a:pt x="600075" y="387733"/>
                    <a:pt x="601028" y="375351"/>
                  </a:cubicBezTo>
                  <a:cubicBezTo>
                    <a:pt x="601028" y="374398"/>
                    <a:pt x="601028" y="373446"/>
                    <a:pt x="601028" y="372493"/>
                  </a:cubicBezTo>
                  <a:lnTo>
                    <a:pt x="601028" y="348681"/>
                  </a:lnTo>
                  <a:cubicBezTo>
                    <a:pt x="602933" y="351538"/>
                    <a:pt x="604838" y="353443"/>
                    <a:pt x="607695" y="356301"/>
                  </a:cubicBezTo>
                  <a:cubicBezTo>
                    <a:pt x="642938" y="391543"/>
                    <a:pt x="700088" y="391543"/>
                    <a:pt x="735330" y="356301"/>
                  </a:cubicBezTo>
                  <a:cubicBezTo>
                    <a:pt x="770573" y="321058"/>
                    <a:pt x="770573" y="263908"/>
                    <a:pt x="735330" y="228666"/>
                  </a:cubicBezTo>
                  <a:lnTo>
                    <a:pt x="735330" y="228666"/>
                  </a:lnTo>
                  <a:cubicBezTo>
                    <a:pt x="733425" y="226761"/>
                    <a:pt x="730568" y="223903"/>
                    <a:pt x="727710" y="221998"/>
                  </a:cubicBezTo>
                  <a:lnTo>
                    <a:pt x="751523" y="221998"/>
                  </a:lnTo>
                  <a:cubicBezTo>
                    <a:pt x="764858" y="221998"/>
                    <a:pt x="775335" y="211521"/>
                    <a:pt x="775335" y="198186"/>
                  </a:cubicBezTo>
                  <a:lnTo>
                    <a:pt x="775335" y="197233"/>
                  </a:lnTo>
                  <a:close/>
                  <a:moveTo>
                    <a:pt x="621983" y="93411"/>
                  </a:moveTo>
                  <a:cubicBezTo>
                    <a:pt x="639128" y="76266"/>
                    <a:pt x="665798" y="76266"/>
                    <a:pt x="682943" y="93411"/>
                  </a:cubicBezTo>
                  <a:cubicBezTo>
                    <a:pt x="700088" y="110556"/>
                    <a:pt x="700088" y="137226"/>
                    <a:pt x="682943" y="154371"/>
                  </a:cubicBezTo>
                  <a:cubicBezTo>
                    <a:pt x="665798" y="171516"/>
                    <a:pt x="639128" y="171516"/>
                    <a:pt x="621983" y="154371"/>
                  </a:cubicBezTo>
                  <a:cubicBezTo>
                    <a:pt x="614363" y="146751"/>
                    <a:pt x="609600" y="135321"/>
                    <a:pt x="609600" y="123891"/>
                  </a:cubicBezTo>
                  <a:cubicBezTo>
                    <a:pt x="609600" y="112461"/>
                    <a:pt x="613410" y="101983"/>
                    <a:pt x="621983" y="93411"/>
                  </a:cubicBezTo>
                  <a:close/>
                  <a:moveTo>
                    <a:pt x="453390" y="73408"/>
                  </a:moveTo>
                  <a:cubicBezTo>
                    <a:pt x="470535" y="56263"/>
                    <a:pt x="497205" y="56263"/>
                    <a:pt x="514350" y="73408"/>
                  </a:cubicBezTo>
                  <a:cubicBezTo>
                    <a:pt x="531495" y="90553"/>
                    <a:pt x="531495" y="117223"/>
                    <a:pt x="514350" y="134368"/>
                  </a:cubicBezTo>
                  <a:cubicBezTo>
                    <a:pt x="497205" y="151513"/>
                    <a:pt x="470535" y="151513"/>
                    <a:pt x="453390" y="134368"/>
                  </a:cubicBezTo>
                  <a:cubicBezTo>
                    <a:pt x="445770" y="126748"/>
                    <a:pt x="441008" y="115318"/>
                    <a:pt x="441008" y="103888"/>
                  </a:cubicBezTo>
                  <a:cubicBezTo>
                    <a:pt x="441008" y="92458"/>
                    <a:pt x="445770" y="81981"/>
                    <a:pt x="453390" y="73408"/>
                  </a:cubicBezTo>
                  <a:close/>
                  <a:moveTo>
                    <a:pt x="534353" y="302961"/>
                  </a:moveTo>
                  <a:cubicBezTo>
                    <a:pt x="517208" y="320106"/>
                    <a:pt x="490538" y="320106"/>
                    <a:pt x="473393" y="302961"/>
                  </a:cubicBezTo>
                  <a:cubicBezTo>
                    <a:pt x="456248" y="285816"/>
                    <a:pt x="456248" y="259146"/>
                    <a:pt x="473393" y="242001"/>
                  </a:cubicBezTo>
                  <a:cubicBezTo>
                    <a:pt x="490538" y="224856"/>
                    <a:pt x="517208" y="224856"/>
                    <a:pt x="534353" y="242001"/>
                  </a:cubicBezTo>
                  <a:cubicBezTo>
                    <a:pt x="541973" y="249621"/>
                    <a:pt x="546735" y="261051"/>
                    <a:pt x="546735" y="272481"/>
                  </a:cubicBezTo>
                  <a:cubicBezTo>
                    <a:pt x="546735" y="283911"/>
                    <a:pt x="541973" y="294388"/>
                    <a:pt x="534353" y="302961"/>
                  </a:cubicBezTo>
                  <a:close/>
                  <a:moveTo>
                    <a:pt x="702945" y="322963"/>
                  </a:moveTo>
                  <a:cubicBezTo>
                    <a:pt x="685800" y="340108"/>
                    <a:pt x="659130" y="340108"/>
                    <a:pt x="641985" y="322963"/>
                  </a:cubicBezTo>
                  <a:cubicBezTo>
                    <a:pt x="624840" y="305818"/>
                    <a:pt x="624840" y="279148"/>
                    <a:pt x="641985" y="262003"/>
                  </a:cubicBezTo>
                  <a:cubicBezTo>
                    <a:pt x="659130" y="244858"/>
                    <a:pt x="685800" y="244858"/>
                    <a:pt x="702945" y="262003"/>
                  </a:cubicBezTo>
                  <a:cubicBezTo>
                    <a:pt x="710565" y="269623"/>
                    <a:pt x="715328" y="281053"/>
                    <a:pt x="715328" y="292483"/>
                  </a:cubicBezTo>
                  <a:cubicBezTo>
                    <a:pt x="715328" y="303913"/>
                    <a:pt x="710565" y="314391"/>
                    <a:pt x="702945" y="3229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4" name="Picture 3" descr="A group of people icons&#10;&#10;Description automatically generated">
            <a:extLst>
              <a:ext uri="{FF2B5EF4-FFF2-40B4-BE49-F238E27FC236}">
                <a16:creationId xmlns:a16="http://schemas.microsoft.com/office/drawing/2014/main" id="{EE0B61DC-4013-AD50-1F29-B305629A21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9" t="-1887" r="-629" b="1258"/>
          <a:stretch/>
        </p:blipFill>
        <p:spPr>
          <a:xfrm>
            <a:off x="9234208" y="-2166862"/>
            <a:ext cx="1097725" cy="1111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B05D7-46F3-F2C5-D02D-1F04DE80DD2B}"/>
              </a:ext>
            </a:extLst>
          </p:cNvPr>
          <p:cNvSpPr txBox="1"/>
          <p:nvPr/>
        </p:nvSpPr>
        <p:spPr>
          <a:xfrm>
            <a:off x="1650308" y="-861237"/>
            <a:ext cx="1314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Attendee List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pic>
        <p:nvPicPr>
          <p:cNvPr id="6" name="Picture 5" descr="A white cellphone with numbers and a calendar&#10;&#10;Description automatically generated">
            <a:extLst>
              <a:ext uri="{FF2B5EF4-FFF2-40B4-BE49-F238E27FC236}">
                <a16:creationId xmlns:a16="http://schemas.microsoft.com/office/drawing/2014/main" id="{2A0F42B3-514C-10FD-E7A0-E57C49D00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8956" y="-2116178"/>
            <a:ext cx="1100767" cy="1093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1C1CF-8640-9ACE-015B-415B5D466FDC}"/>
              </a:ext>
            </a:extLst>
          </p:cNvPr>
          <p:cNvSpPr txBox="1"/>
          <p:nvPr/>
        </p:nvSpPr>
        <p:spPr>
          <a:xfrm>
            <a:off x="3818375" y="-887046"/>
            <a:ext cx="15504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Explore More Events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8" name="Picture 7" descr="A hand holding a cellphone with a picture of a person&#10;&#10;Description automatically generated">
            <a:extLst>
              <a:ext uri="{FF2B5EF4-FFF2-40B4-BE49-F238E27FC236}">
                <a16:creationId xmlns:a16="http://schemas.microsoft.com/office/drawing/2014/main" id="{0D125D93-B3C3-4370-3A7C-1ADFC13691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3385" y="-2107975"/>
            <a:ext cx="1107681" cy="1093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31A27D-8128-B23F-8E59-44BAE20DE31C}"/>
              </a:ext>
            </a:extLst>
          </p:cNvPr>
          <p:cNvSpPr txBox="1"/>
          <p:nvPr/>
        </p:nvSpPr>
        <p:spPr>
          <a:xfrm>
            <a:off x="6748983" y="-820536"/>
            <a:ext cx="1107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Profile View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pic>
        <p:nvPicPr>
          <p:cNvPr id="11" name="Picture 10" descr="A black and white illustration of a cell phone with a person on the screen&#10;&#10;Description automatically generated">
            <a:extLst>
              <a:ext uri="{FF2B5EF4-FFF2-40B4-BE49-F238E27FC236}">
                <a16:creationId xmlns:a16="http://schemas.microsoft.com/office/drawing/2014/main" id="{1AAD1551-7C54-A697-D4F4-F89F435640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8364" y="-2141582"/>
            <a:ext cx="1107682" cy="1100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0A27F-787C-4788-9419-0298FB0B9E21}"/>
              </a:ext>
            </a:extLst>
          </p:cNvPr>
          <p:cNvSpPr txBox="1"/>
          <p:nvPr/>
        </p:nvSpPr>
        <p:spPr>
          <a:xfrm>
            <a:off x="9327160" y="-831911"/>
            <a:ext cx="906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Event History</a:t>
            </a:r>
            <a:r>
              <a:rPr lang="en-US">
                <a:ea typeface="Calibri"/>
                <a:cs typeface="Calibri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D8493-35A0-9FFF-1FD5-E3ED11EAC7F3}"/>
              </a:ext>
            </a:extLst>
          </p:cNvPr>
          <p:cNvSpPr txBox="1"/>
          <p:nvPr/>
        </p:nvSpPr>
        <p:spPr>
          <a:xfrm>
            <a:off x="373220" y="8459352"/>
            <a:ext cx="1460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Account Registration</a:t>
            </a:r>
            <a:r>
              <a:rPr lang="en-US">
                <a:ea typeface="Calibri"/>
                <a:cs typeface="Calibri"/>
              </a:rPr>
              <a:t> </a:t>
            </a:r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6B69F-1750-4461-5831-6E3D10A0C414}"/>
              </a:ext>
            </a:extLst>
          </p:cNvPr>
          <p:cNvSpPr txBox="1"/>
          <p:nvPr/>
        </p:nvSpPr>
        <p:spPr>
          <a:xfrm>
            <a:off x="2845794" y="8600602"/>
            <a:ext cx="1566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Profile Setup</a:t>
            </a:r>
            <a:r>
              <a:rPr lang="en-US">
                <a:ea typeface="Calibri"/>
                <a:cs typeface="Calibri"/>
              </a:rPr>
              <a:t> </a:t>
            </a:r>
            <a:endParaRPr 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4D1940-17C3-D4CD-2982-CD3FB8464E19}"/>
              </a:ext>
            </a:extLst>
          </p:cNvPr>
          <p:cNvSpPr txBox="1"/>
          <p:nvPr/>
        </p:nvSpPr>
        <p:spPr>
          <a:xfrm>
            <a:off x="7905117" y="8664520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Event Venue Layout</a:t>
            </a:r>
            <a:endParaRPr lang="en-US"/>
          </a:p>
        </p:txBody>
      </p:sp>
      <p:pic>
        <p:nvPicPr>
          <p:cNvPr id="17" name="Picture 16" descr="A black and white icon of a phone and a pencil&#10;&#10;Description automatically generated">
            <a:extLst>
              <a:ext uri="{FF2B5EF4-FFF2-40B4-BE49-F238E27FC236}">
                <a16:creationId xmlns:a16="http://schemas.microsoft.com/office/drawing/2014/main" id="{1B364D3E-FDAC-5482-193F-C4E9956F66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82231" y="7330175"/>
            <a:ext cx="1092020" cy="1040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 descr="A hand cursor and a phone&#10;&#10;Description automatically generated">
            <a:extLst>
              <a:ext uri="{FF2B5EF4-FFF2-40B4-BE49-F238E27FC236}">
                <a16:creationId xmlns:a16="http://schemas.microsoft.com/office/drawing/2014/main" id="{62B5DB9D-C156-1F29-23DD-CF27CBD9EC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8818" y="7230081"/>
            <a:ext cx="1014000" cy="10335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 descr="A black and white illustration of a cell phone&#10;&#10;Description automatically generated">
            <a:extLst>
              <a:ext uri="{FF2B5EF4-FFF2-40B4-BE49-F238E27FC236}">
                <a16:creationId xmlns:a16="http://schemas.microsoft.com/office/drawing/2014/main" id="{D6BE9B68-9C7D-5BCE-6411-FA289CD4FE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3" y="7322377"/>
            <a:ext cx="1103965" cy="1032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 descr="A phone with a clipboard on it&#10;&#10;Description automatically generated">
            <a:extLst>
              <a:ext uri="{FF2B5EF4-FFF2-40B4-BE49-F238E27FC236}">
                <a16:creationId xmlns:a16="http://schemas.microsoft.com/office/drawing/2014/main" id="{EC3BEC90-CF8D-C4DC-7BC9-91DADD7D99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7417" y="7305824"/>
            <a:ext cx="1103966" cy="1038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6BD581-116B-3644-632E-86856A1E9733}"/>
              </a:ext>
            </a:extLst>
          </p:cNvPr>
          <p:cNvSpPr txBox="1"/>
          <p:nvPr/>
        </p:nvSpPr>
        <p:spPr>
          <a:xfrm>
            <a:off x="5504489" y="8611655"/>
            <a:ext cx="15661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/>
              <a:t>Current Events Page</a:t>
            </a:r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B4F9A1-AAA4-11C6-2E1D-14333B55E3E5}"/>
              </a:ext>
            </a:extLst>
          </p:cNvPr>
          <p:cNvSpPr/>
          <p:nvPr/>
        </p:nvSpPr>
        <p:spPr>
          <a:xfrm>
            <a:off x="1103581" y="353154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Key Metrics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498E644-2474-08FA-9F95-C08AA3E5AB3A}"/>
              </a:ext>
            </a:extLst>
          </p:cNvPr>
          <p:cNvSpPr txBox="1">
            <a:spLocks/>
          </p:cNvSpPr>
          <p:nvPr/>
        </p:nvSpPr>
        <p:spPr>
          <a:xfrm>
            <a:off x="1071038" y="1991860"/>
            <a:ext cx="8452214" cy="121709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Number of logins, time spent, and features utilized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8B2F280-2DB3-1074-25D8-73ABE7DA592C}"/>
              </a:ext>
            </a:extLst>
          </p:cNvPr>
          <p:cNvSpPr txBox="1">
            <a:spLocks/>
          </p:cNvSpPr>
          <p:nvPr/>
        </p:nvSpPr>
        <p:spPr>
          <a:xfrm>
            <a:off x="1075174" y="3420575"/>
            <a:ext cx="8448077" cy="121615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% of users who continue to use app over time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75EE9B9-F485-0E11-BE4F-D1A572822F9D}"/>
              </a:ext>
            </a:extLst>
          </p:cNvPr>
          <p:cNvSpPr txBox="1">
            <a:spLocks/>
          </p:cNvSpPr>
          <p:nvPr/>
        </p:nvSpPr>
        <p:spPr>
          <a:xfrm>
            <a:off x="1075174" y="4849216"/>
            <a:ext cx="8448077" cy="12161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Adoption rate of face link connect by event organizers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ea typeface="+mj-lt"/>
              <a:cs typeface="+mj-lt"/>
            </a:endParaRPr>
          </a:p>
        </p:txBody>
      </p:sp>
      <p:pic>
        <p:nvPicPr>
          <p:cNvPr id="38" name="Picture 37" descr="A black and white circular arrow with a gear inside&#10;&#10;Description automatically generated">
            <a:extLst>
              <a:ext uri="{FF2B5EF4-FFF2-40B4-BE49-F238E27FC236}">
                <a16:creationId xmlns:a16="http://schemas.microsoft.com/office/drawing/2014/main" id="{ECC4B641-357A-8FA0-525E-E2BA672B6F6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05464" y="4146893"/>
            <a:ext cx="687588" cy="685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Graphic 39" descr="Stopwatch 75% with solid fill">
            <a:extLst>
              <a:ext uri="{FF2B5EF4-FFF2-40B4-BE49-F238E27FC236}">
                <a16:creationId xmlns:a16="http://schemas.microsoft.com/office/drawing/2014/main" id="{CB4334AB-6926-7CAC-8E0D-E55D2A3E2C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90632" y="2138643"/>
            <a:ext cx="914400" cy="914400"/>
          </a:xfrm>
          <a:prstGeom prst="rect">
            <a:avLst/>
          </a:prstGeom>
        </p:spPr>
      </p:pic>
      <p:pic>
        <p:nvPicPr>
          <p:cNvPr id="42" name="Graphic 41" descr="Normal Distribution with solid fill">
            <a:extLst>
              <a:ext uri="{FF2B5EF4-FFF2-40B4-BE49-F238E27FC236}">
                <a16:creationId xmlns:a16="http://schemas.microsoft.com/office/drawing/2014/main" id="{8E45DDF1-46A0-0B67-88CD-5E695566D6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19808" y="4980203"/>
            <a:ext cx="914400" cy="914400"/>
          </a:xfrm>
          <a:prstGeom prst="rect">
            <a:avLst/>
          </a:prstGeom>
        </p:spPr>
      </p:pic>
      <p:pic>
        <p:nvPicPr>
          <p:cNvPr id="44" name="Graphic 43" descr="Users with solid fill">
            <a:extLst>
              <a:ext uri="{FF2B5EF4-FFF2-40B4-BE49-F238E27FC236}">
                <a16:creationId xmlns:a16="http://schemas.microsoft.com/office/drawing/2014/main" id="{2A1A53E7-B80E-4E58-56FA-99C17FD5F9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90632" y="3583664"/>
            <a:ext cx="914400" cy="914400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CFD1EB0-AFBA-8241-6E36-D401D8D7CE81}"/>
              </a:ext>
            </a:extLst>
          </p:cNvPr>
          <p:cNvSpPr/>
          <p:nvPr/>
        </p:nvSpPr>
        <p:spPr>
          <a:xfrm>
            <a:off x="1058118" y="-4301807"/>
            <a:ext cx="8907633" cy="977169"/>
          </a:xfrm>
          <a:prstGeom prst="roundRect">
            <a:avLst/>
          </a:prstGeom>
          <a:solidFill>
            <a:srgbClr val="1A3062"/>
          </a:solidFill>
          <a:effectLst>
            <a:glow rad="101600">
              <a:schemeClr val="tx2">
                <a:lumMod val="90000"/>
                <a:lumOff val="1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entury Gothic" panose="020B0502020202020204" pitchFamily="34" charset="0"/>
              </a:rPr>
              <a:t>Operational Needs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F1E4B-BF43-A28F-F1E3-62A8A42C2D6E}"/>
              </a:ext>
            </a:extLst>
          </p:cNvPr>
          <p:cNvSpPr/>
          <p:nvPr/>
        </p:nvSpPr>
        <p:spPr>
          <a:xfrm>
            <a:off x="-6987753" y="2046651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862E9-999E-025E-67E3-E89D677DA67E}"/>
              </a:ext>
            </a:extLst>
          </p:cNvPr>
          <p:cNvSpPr txBox="1"/>
          <p:nvPr/>
        </p:nvSpPr>
        <p:spPr>
          <a:xfrm>
            <a:off x="-6841795" y="2432991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Risk and Management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168BD0-20BE-6018-FF69-0F03E42E1A79}"/>
              </a:ext>
            </a:extLst>
          </p:cNvPr>
          <p:cNvSpPr/>
          <p:nvPr/>
        </p:nvSpPr>
        <p:spPr>
          <a:xfrm>
            <a:off x="16260683" y="1991860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64998B-C9DC-7686-BAE5-48BAAE43FB5E}"/>
              </a:ext>
            </a:extLst>
          </p:cNvPr>
          <p:cNvSpPr txBox="1"/>
          <p:nvPr/>
        </p:nvSpPr>
        <p:spPr>
          <a:xfrm>
            <a:off x="16275388" y="2410452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Marketing and Sales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E07B00-08ED-E7D0-B033-2DFD9837D902}"/>
              </a:ext>
            </a:extLst>
          </p:cNvPr>
          <p:cNvSpPr/>
          <p:nvPr/>
        </p:nvSpPr>
        <p:spPr>
          <a:xfrm>
            <a:off x="-6987753" y="3639639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4EC78D-07D4-6DCA-AF8A-0704FF56BAA8}"/>
              </a:ext>
            </a:extLst>
          </p:cNvPr>
          <p:cNvSpPr txBox="1"/>
          <p:nvPr/>
        </p:nvSpPr>
        <p:spPr>
          <a:xfrm>
            <a:off x="-6841795" y="4025979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A45A31-8B65-F019-00BE-9AFF59833366}"/>
              </a:ext>
            </a:extLst>
          </p:cNvPr>
          <p:cNvSpPr/>
          <p:nvPr/>
        </p:nvSpPr>
        <p:spPr>
          <a:xfrm>
            <a:off x="16260683" y="3584848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A66393-C0D5-13A8-D292-E2CC3A5CC25F}"/>
              </a:ext>
            </a:extLst>
          </p:cNvPr>
          <p:cNvSpPr txBox="1"/>
          <p:nvPr/>
        </p:nvSpPr>
        <p:spPr>
          <a:xfrm>
            <a:off x="16275388" y="4003440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Regulatory Compliance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42B17F-9E15-376E-A579-76E934A9234A}"/>
              </a:ext>
            </a:extLst>
          </p:cNvPr>
          <p:cNvSpPr/>
          <p:nvPr/>
        </p:nvSpPr>
        <p:spPr>
          <a:xfrm>
            <a:off x="-7002458" y="5262628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932E89-B0D8-6C56-13B7-741AF7C57E4B}"/>
              </a:ext>
            </a:extLst>
          </p:cNvPr>
          <p:cNvSpPr txBox="1"/>
          <p:nvPr/>
        </p:nvSpPr>
        <p:spPr>
          <a:xfrm>
            <a:off x="-6883857" y="5450775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Relationship Management(CRM) Tools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B9FFA3-E692-BF8D-638D-876247450801}"/>
              </a:ext>
            </a:extLst>
          </p:cNvPr>
          <p:cNvSpPr/>
          <p:nvPr/>
        </p:nvSpPr>
        <p:spPr>
          <a:xfrm>
            <a:off x="16245978" y="5207837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10C1C2-8B8F-1064-41A8-E90441789818}"/>
              </a:ext>
            </a:extLst>
          </p:cNvPr>
          <p:cNvSpPr txBox="1"/>
          <p:nvPr/>
        </p:nvSpPr>
        <p:spPr>
          <a:xfrm>
            <a:off x="16260683" y="5390399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Collaboration &amp; Communication Platforms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8D84B1-44B8-0EFA-9656-A0ADBB07519B}"/>
              </a:ext>
            </a:extLst>
          </p:cNvPr>
          <p:cNvSpPr/>
          <p:nvPr/>
        </p:nvSpPr>
        <p:spPr>
          <a:xfrm>
            <a:off x="518410" y="9853547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6EF157-18BB-DCBC-018D-6BAFD56F2C4D}"/>
              </a:ext>
            </a:extLst>
          </p:cNvPr>
          <p:cNvSpPr txBox="1"/>
          <p:nvPr/>
        </p:nvSpPr>
        <p:spPr>
          <a:xfrm>
            <a:off x="664368" y="10239887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Risk and Management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2A53E0-6BBE-067E-A027-C8F50E5CC056}"/>
              </a:ext>
            </a:extLst>
          </p:cNvPr>
          <p:cNvSpPr/>
          <p:nvPr/>
        </p:nvSpPr>
        <p:spPr>
          <a:xfrm>
            <a:off x="5536486" y="9873108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9B43E3-5EAC-E4A2-A3E3-F093F4CF5BD3}"/>
              </a:ext>
            </a:extLst>
          </p:cNvPr>
          <p:cNvSpPr txBox="1"/>
          <p:nvPr/>
        </p:nvSpPr>
        <p:spPr>
          <a:xfrm>
            <a:off x="5551191" y="10291700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Marketing and Sales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523363-B488-5692-D268-37EE7CF74A98}"/>
              </a:ext>
            </a:extLst>
          </p:cNvPr>
          <p:cNvSpPr/>
          <p:nvPr/>
        </p:nvSpPr>
        <p:spPr>
          <a:xfrm>
            <a:off x="518410" y="11446535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581A7D-F0DE-C2F8-FD02-382298EEB34D}"/>
              </a:ext>
            </a:extLst>
          </p:cNvPr>
          <p:cNvSpPr txBox="1"/>
          <p:nvPr/>
        </p:nvSpPr>
        <p:spPr>
          <a:xfrm>
            <a:off x="664368" y="11832875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Service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DCB5C82-53B7-06FE-087D-14027F917A68}"/>
              </a:ext>
            </a:extLst>
          </p:cNvPr>
          <p:cNvSpPr/>
          <p:nvPr/>
        </p:nvSpPr>
        <p:spPr>
          <a:xfrm>
            <a:off x="5536486" y="11466096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2EF085-2487-074C-050C-74C6026BFDF6}"/>
              </a:ext>
            </a:extLst>
          </p:cNvPr>
          <p:cNvSpPr txBox="1"/>
          <p:nvPr/>
        </p:nvSpPr>
        <p:spPr>
          <a:xfrm>
            <a:off x="5551191" y="11884688"/>
            <a:ext cx="460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Regulatory Compliance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D02AF9F-EAB4-C718-C26C-1AE3B31417A6}"/>
              </a:ext>
            </a:extLst>
          </p:cNvPr>
          <p:cNvSpPr/>
          <p:nvPr/>
        </p:nvSpPr>
        <p:spPr>
          <a:xfrm>
            <a:off x="503705" y="13069524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7AA19E-AD0B-B206-2294-E714A5B94EAF}"/>
              </a:ext>
            </a:extLst>
          </p:cNvPr>
          <p:cNvSpPr txBox="1"/>
          <p:nvPr/>
        </p:nvSpPr>
        <p:spPr>
          <a:xfrm>
            <a:off x="622306" y="13257671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Customer Relationship Management(CRM) Tools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4FBB66-5B78-72A2-C3EB-C24DF67512DC}"/>
              </a:ext>
            </a:extLst>
          </p:cNvPr>
          <p:cNvSpPr/>
          <p:nvPr/>
        </p:nvSpPr>
        <p:spPr>
          <a:xfrm>
            <a:off x="5521781" y="13089085"/>
            <a:ext cx="4603563" cy="12959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55765C-F6A1-D20A-2D67-A9ABC35A8794}"/>
              </a:ext>
            </a:extLst>
          </p:cNvPr>
          <p:cNvSpPr txBox="1"/>
          <p:nvPr/>
        </p:nvSpPr>
        <p:spPr>
          <a:xfrm>
            <a:off x="5536486" y="13271647"/>
            <a:ext cx="460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badi" panose="020B0604020104020204" pitchFamily="34" charset="0"/>
              </a:rPr>
              <a:t>Collaboration &amp; Communication Platforms</a:t>
            </a:r>
          </a:p>
        </p:txBody>
      </p:sp>
      <p:sp>
        <p:nvSpPr>
          <p:cNvPr id="92" name="Footer Placeholder 6">
            <a:extLst>
              <a:ext uri="{FF2B5EF4-FFF2-40B4-BE49-F238E27FC236}">
                <a16:creationId xmlns:a16="http://schemas.microsoft.com/office/drawing/2014/main" id="{420AF2A0-63A9-DC21-35C8-FB415BF4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19992" y="6494599"/>
            <a:ext cx="1703683" cy="365125"/>
          </a:xfrm>
        </p:spPr>
        <p:txBody>
          <a:bodyPr/>
          <a:lstStyle/>
          <a:p>
            <a:r>
              <a:rPr lang="en-US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2754239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Facelink connect</vt:lpstr>
      <vt:lpstr>Facelink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Facelink connect</dc:title>
  <dc:creator>Divya S V</dc:creator>
  <cp:revision>2</cp:revision>
  <dcterms:created xsi:type="dcterms:W3CDTF">2024-04-18T17:32:13Z</dcterms:created>
  <dcterms:modified xsi:type="dcterms:W3CDTF">2024-04-22T03:58:52Z</dcterms:modified>
</cp:coreProperties>
</file>